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0" r:id="rId4"/>
  </p:sldMasterIdLst>
  <p:notesMasterIdLst>
    <p:notesMasterId r:id="rId80"/>
  </p:notesMasterIdLst>
  <p:handoutMasterIdLst>
    <p:handoutMasterId r:id="rId81"/>
  </p:handoutMasterIdLst>
  <p:sldIdLst>
    <p:sldId id="2134804451" r:id="rId5"/>
    <p:sldId id="2147308144" r:id="rId6"/>
    <p:sldId id="2147308145" r:id="rId7"/>
    <p:sldId id="2147308146" r:id="rId8"/>
    <p:sldId id="2147308147" r:id="rId9"/>
    <p:sldId id="2147308148" r:id="rId10"/>
    <p:sldId id="2147308149" r:id="rId11"/>
    <p:sldId id="2147308150" r:id="rId12"/>
    <p:sldId id="2147308151" r:id="rId13"/>
    <p:sldId id="2147308152" r:id="rId14"/>
    <p:sldId id="2147308153" r:id="rId15"/>
    <p:sldId id="2147308154" r:id="rId16"/>
    <p:sldId id="2147308214" r:id="rId17"/>
    <p:sldId id="2147308155" r:id="rId18"/>
    <p:sldId id="2147308156" r:id="rId19"/>
    <p:sldId id="2147308157" r:id="rId20"/>
    <p:sldId id="2147308158" r:id="rId21"/>
    <p:sldId id="2147308159" r:id="rId22"/>
    <p:sldId id="2147308160" r:id="rId23"/>
    <p:sldId id="2147308161" r:id="rId24"/>
    <p:sldId id="2147308162" r:id="rId25"/>
    <p:sldId id="2147308163" r:id="rId26"/>
    <p:sldId id="2147308164" r:id="rId27"/>
    <p:sldId id="2147308165" r:id="rId28"/>
    <p:sldId id="2147308166" r:id="rId29"/>
    <p:sldId id="2147308167" r:id="rId30"/>
    <p:sldId id="2147308168" r:id="rId31"/>
    <p:sldId id="2147308169" r:id="rId32"/>
    <p:sldId id="2147308170" r:id="rId33"/>
    <p:sldId id="2147308171" r:id="rId34"/>
    <p:sldId id="2147308172" r:id="rId35"/>
    <p:sldId id="2147308173" r:id="rId36"/>
    <p:sldId id="2147308176" r:id="rId37"/>
    <p:sldId id="2147308175" r:id="rId38"/>
    <p:sldId id="2147308174" r:id="rId39"/>
    <p:sldId id="2147308177" r:id="rId40"/>
    <p:sldId id="2147308178" r:id="rId41"/>
    <p:sldId id="2147308179" r:id="rId42"/>
    <p:sldId id="2147308180" r:id="rId43"/>
    <p:sldId id="2147308181" r:id="rId44"/>
    <p:sldId id="2147308182" r:id="rId45"/>
    <p:sldId id="2147308183" r:id="rId46"/>
    <p:sldId id="2147308184" r:id="rId47"/>
    <p:sldId id="2147308185" r:id="rId48"/>
    <p:sldId id="2147308186" r:id="rId49"/>
    <p:sldId id="2147308187" r:id="rId50"/>
    <p:sldId id="2147308188" r:id="rId51"/>
    <p:sldId id="2147308189" r:id="rId52"/>
    <p:sldId id="2147308190" r:id="rId53"/>
    <p:sldId id="2147308192" r:id="rId54"/>
    <p:sldId id="2147308191" r:id="rId55"/>
    <p:sldId id="2147308193" r:id="rId56"/>
    <p:sldId id="2147308194" r:id="rId57"/>
    <p:sldId id="2147308195" r:id="rId58"/>
    <p:sldId id="2147308196" r:id="rId59"/>
    <p:sldId id="2147308197" r:id="rId60"/>
    <p:sldId id="2147308198" r:id="rId61"/>
    <p:sldId id="2147308199" r:id="rId62"/>
    <p:sldId id="2147308200" r:id="rId63"/>
    <p:sldId id="2147308201" r:id="rId64"/>
    <p:sldId id="2147308204" r:id="rId65"/>
    <p:sldId id="2147308203" r:id="rId66"/>
    <p:sldId id="2147308202" r:id="rId67"/>
    <p:sldId id="2147308205" r:id="rId68"/>
    <p:sldId id="2147308206" r:id="rId69"/>
    <p:sldId id="2147308207" r:id="rId70"/>
    <p:sldId id="2147308208" r:id="rId71"/>
    <p:sldId id="2147308209" r:id="rId72"/>
    <p:sldId id="2147308210" r:id="rId73"/>
    <p:sldId id="2147308211" r:id="rId74"/>
    <p:sldId id="2147308212" r:id="rId75"/>
    <p:sldId id="2147308213" r:id="rId76"/>
    <p:sldId id="2147308137" r:id="rId77"/>
    <p:sldId id="2147308135" r:id="rId78"/>
    <p:sldId id="513" r:id="rId79"/>
  </p:sldIdLst>
  <p:sldSz cx="14630400" cy="8229600"/>
  <p:notesSz cx="7772400" cy="14173200"/>
  <p:defaultTex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03C569-5A4E-4FF8-86A6-668236346787}">
          <p14:sldIdLst>
            <p14:sldId id="2134804451"/>
            <p14:sldId id="2147308144"/>
            <p14:sldId id="2147308145"/>
            <p14:sldId id="2147308146"/>
            <p14:sldId id="2147308147"/>
            <p14:sldId id="2147308148"/>
            <p14:sldId id="2147308149"/>
            <p14:sldId id="2147308150"/>
            <p14:sldId id="2147308151"/>
            <p14:sldId id="2147308152"/>
            <p14:sldId id="2147308153"/>
            <p14:sldId id="2147308154"/>
            <p14:sldId id="2147308214"/>
            <p14:sldId id="2147308155"/>
            <p14:sldId id="2147308156"/>
            <p14:sldId id="2147308157"/>
            <p14:sldId id="2147308158"/>
            <p14:sldId id="2147308159"/>
            <p14:sldId id="2147308160"/>
            <p14:sldId id="2147308161"/>
            <p14:sldId id="2147308162"/>
            <p14:sldId id="2147308163"/>
            <p14:sldId id="2147308164"/>
            <p14:sldId id="2147308165"/>
            <p14:sldId id="2147308166"/>
            <p14:sldId id="2147308167"/>
            <p14:sldId id="2147308168"/>
            <p14:sldId id="2147308169"/>
            <p14:sldId id="2147308170"/>
            <p14:sldId id="2147308171"/>
            <p14:sldId id="2147308172"/>
            <p14:sldId id="2147308173"/>
            <p14:sldId id="2147308176"/>
            <p14:sldId id="2147308175"/>
            <p14:sldId id="2147308174"/>
            <p14:sldId id="2147308177"/>
            <p14:sldId id="2147308178"/>
            <p14:sldId id="2147308179"/>
            <p14:sldId id="2147308180"/>
            <p14:sldId id="2147308181"/>
            <p14:sldId id="2147308182"/>
            <p14:sldId id="2147308183"/>
            <p14:sldId id="2147308184"/>
            <p14:sldId id="2147308185"/>
            <p14:sldId id="2147308186"/>
            <p14:sldId id="2147308187"/>
            <p14:sldId id="2147308188"/>
            <p14:sldId id="2147308189"/>
            <p14:sldId id="2147308190"/>
            <p14:sldId id="2147308192"/>
            <p14:sldId id="2147308191"/>
            <p14:sldId id="2147308193"/>
            <p14:sldId id="2147308194"/>
            <p14:sldId id="2147308195"/>
            <p14:sldId id="2147308196"/>
            <p14:sldId id="2147308197"/>
            <p14:sldId id="2147308198"/>
            <p14:sldId id="2147308199"/>
            <p14:sldId id="2147308200"/>
            <p14:sldId id="2147308201"/>
            <p14:sldId id="2147308204"/>
            <p14:sldId id="2147308203"/>
            <p14:sldId id="2147308202"/>
            <p14:sldId id="2147308205"/>
            <p14:sldId id="2147308206"/>
            <p14:sldId id="2147308207"/>
            <p14:sldId id="2147308208"/>
            <p14:sldId id="2147308209"/>
            <p14:sldId id="2147308210"/>
            <p14:sldId id="2147308211"/>
            <p14:sldId id="2147308212"/>
            <p14:sldId id="2147308213"/>
          </p14:sldIdLst>
        </p14:section>
        <p14:section name="Templates" id="{378EF466-DA19-4A17-8EFC-260F41E6A79C}">
          <p14:sldIdLst>
            <p14:sldId id="2147308137"/>
            <p14:sldId id="2147308135"/>
            <p14:sldId id="513"/>
          </p14:sldIdLst>
        </p14:section>
      </p14:sectionLst>
    </p:ext>
    <p:ext uri="{EFAFB233-063F-42B5-8137-9DF3F51BA10A}">
      <p15:sldGuideLst xmlns:p15="http://schemas.microsoft.com/office/powerpoint/2012/main">
        <p15:guide id="1" orient="horz" pos="408" userDrawn="1">
          <p15:clr>
            <a:srgbClr val="A4A3A4"/>
          </p15:clr>
        </p15:guide>
        <p15:guide id="2" orient="horz" pos="3768" userDrawn="1">
          <p15:clr>
            <a:srgbClr val="A4A3A4"/>
          </p15:clr>
        </p15:guide>
        <p15:guide id="3" orient="horz" pos="4512" userDrawn="1">
          <p15:clr>
            <a:srgbClr val="A4A3A4"/>
          </p15:clr>
        </p15:guide>
        <p15:guide id="4" orient="horz" pos="4872" userDrawn="1">
          <p15:clr>
            <a:srgbClr val="A4A3A4"/>
          </p15:clr>
        </p15:guide>
        <p15:guide id="5" pos="7488" userDrawn="1">
          <p15:clr>
            <a:srgbClr val="A4A3A4"/>
          </p15:clr>
        </p15:guide>
        <p15:guide id="6" pos="432" userDrawn="1">
          <p15:clr>
            <a:srgbClr val="A4A3A4"/>
          </p15:clr>
        </p15:guide>
        <p15:guide id="7" pos="3024" userDrawn="1">
          <p15:clr>
            <a:srgbClr val="A4A3A4"/>
          </p15:clr>
        </p15:guide>
        <p15:guide id="8" pos="3336" userDrawn="1">
          <p15:clr>
            <a:srgbClr val="A4A3A4"/>
          </p15:clr>
        </p15:guide>
        <p15:guide id="9" pos="4488" userDrawn="1">
          <p15:clr>
            <a:srgbClr val="A4A3A4"/>
          </p15:clr>
        </p15:guide>
        <p15:guide id="10" pos="4728" userDrawn="1">
          <p15:clr>
            <a:srgbClr val="A4A3A4"/>
          </p15:clr>
        </p15:guide>
        <p15:guide id="11" pos="4752" userDrawn="1">
          <p15:clr>
            <a:srgbClr val="A4A3A4"/>
          </p15:clr>
        </p15:guide>
        <p15:guide id="12" pos="5904" userDrawn="1">
          <p15:clr>
            <a:srgbClr val="A4A3A4"/>
          </p15:clr>
        </p15:guide>
        <p15:guide id="13" pos="6192" userDrawn="1">
          <p15:clr>
            <a:srgbClr val="A4A3A4"/>
          </p15:clr>
        </p15:guide>
        <p15:guide id="14" pos="8760" userDrawn="1">
          <p15:clr>
            <a:srgbClr val="A4A3A4"/>
          </p15:clr>
        </p15:guide>
      </p15:sldGuideLst>
    </p:ext>
    <p:ext uri="{2D200454-40CA-4A62-9FC3-DE9A4176ACB9}">
      <p15:notesGuideLst xmlns:p15="http://schemas.microsoft.com/office/powerpoint/2012/main">
        <p15:guide id="1" orient="horz" pos="4464" userDrawn="1">
          <p15:clr>
            <a:srgbClr val="A4A3A4"/>
          </p15:clr>
        </p15:guide>
        <p15:guide id="2" pos="244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63666A"/>
    <a:srgbClr val="F9F048"/>
    <a:srgbClr val="FFCD00"/>
    <a:srgbClr val="D9DF23"/>
    <a:srgbClr val="666666"/>
    <a:srgbClr val="330072"/>
    <a:srgbClr val="60249E"/>
    <a:srgbClr val="1870B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4AA39A-0D8D-43EC-8F96-56C0A7414FB8}" v="10" dt="2022-12-05T12:33:42.863"/>
  </p1510:revLst>
</p1510:revInfo>
</file>

<file path=ppt/tableStyles.xml><?xml version="1.0" encoding="utf-8"?>
<a:tblStyleLst xmlns:a="http://schemas.openxmlformats.org/drawingml/2006/main" def="{45BD5076-5073-49C7-9E08-65982F3C9860}">
  <a:tblStyle styleId="{45BD5076-5073-49C7-9E08-65982F3C9860}" styleName="DXC Table">
    <a:wholeTbl>
      <a:tcTxStyle>
        <a:fontRef idx="minor"/>
        <a:srgbClr val="000000"/>
      </a:tcTxStyle>
      <a:tcStyle>
        <a:tcBdr>
          <a:left>
            <a:ln>
              <a:noFill/>
            </a:ln>
          </a:left>
          <a:right>
            <a:ln>
              <a:noFill/>
            </a:ln>
          </a:right>
          <a:top>
            <a:ln w="6350">
              <a:solidFill>
                <a:srgbClr val="000000"/>
              </a:solidFill>
            </a:ln>
          </a:top>
          <a:bottom>
            <a:ln w="6350">
              <a:solidFill>
                <a:srgbClr val="000000"/>
              </a:solidFill>
            </a:ln>
          </a:bottom>
          <a:insideH>
            <a:ln w="6350">
              <a:solidFill>
                <a:srgbClr val="000000"/>
              </a:solidFill>
            </a:ln>
          </a:insideH>
          <a:insideV>
            <a:ln>
              <a:noFill/>
            </a:ln>
          </a:insideV>
        </a:tcBdr>
        <a:fill>
          <a:noFill/>
        </a:fill>
      </a:tcStyle>
    </a:wholeTbl>
    <a:lastCol>
      <a:tcTxStyle b="on">
        <a:fontRef idx="major"/>
        <a:srgbClr val="000000"/>
      </a:tcTxStyle>
      <a:tcStyle>
        <a:tcBdr/>
      </a:tcStyle>
    </a:lastCol>
    <a:firstCol>
      <a:tcTxStyle b="on">
        <a:fontRef idx="major"/>
        <a:srgbClr val="000000"/>
      </a:tcTxStyle>
      <a:tcStyle>
        <a:tcBdr/>
      </a:tcStyle>
    </a:firstCol>
    <a:lastRow>
      <a:tcTxStyle b="on">
        <a:fontRef idx="major"/>
        <a:srgbClr val="000000"/>
      </a:tcTxStyle>
      <a:tcStyle>
        <a:tcBdr>
          <a:top>
            <a:ln w="19050">
              <a:solidFill>
                <a:srgbClr val="000000"/>
              </a:solidFill>
            </a:ln>
          </a:top>
          <a:bottom>
            <a:ln>
              <a:noFill/>
            </a:ln>
          </a:bottom>
        </a:tcBdr>
        <a:fill>
          <a:noFill/>
        </a:fill>
      </a:tcStyle>
    </a:lastRow>
    <a:firstRow>
      <a:tcTxStyle b="on">
        <a:fontRef idx="major"/>
        <a:srgbClr val="000000"/>
      </a:tcTxStyle>
      <a:tcStyle>
        <a:tcBdr>
          <a:top>
            <a:ln>
              <a:noFill/>
            </a:ln>
          </a:top>
          <a:bottom>
            <a:ln w="19050">
              <a:solidFill>
                <a:srgbClr val="000000"/>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79827" autoAdjust="0"/>
  </p:normalViewPr>
  <p:slideViewPr>
    <p:cSldViewPr snapToGrid="0" snapToObjects="1" showGuides="1">
      <p:cViewPr varScale="1">
        <p:scale>
          <a:sx n="58" d="100"/>
          <a:sy n="58" d="100"/>
        </p:scale>
        <p:origin x="1157" y="58"/>
      </p:cViewPr>
      <p:guideLst>
        <p:guide orient="horz" pos="408"/>
        <p:guide orient="horz" pos="3768"/>
        <p:guide orient="horz" pos="4512"/>
        <p:guide orient="horz" pos="4872"/>
        <p:guide pos="7488"/>
        <p:guide pos="432"/>
        <p:guide pos="3024"/>
        <p:guide pos="3336"/>
        <p:guide pos="4488"/>
        <p:guide pos="4728"/>
        <p:guide pos="4752"/>
        <p:guide pos="5904"/>
        <p:guide pos="6192"/>
        <p:guide pos="8760"/>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0"/>
    </p:cViewPr>
  </p:sorterViewPr>
  <p:notesViewPr>
    <p:cSldViewPr snapToGrid="0" snapToObjects="1" showGuides="1">
      <p:cViewPr varScale="1">
        <p:scale>
          <a:sx n="47" d="100"/>
          <a:sy n="47" d="100"/>
        </p:scale>
        <p:origin x="3810" y="72"/>
      </p:cViewPr>
      <p:guideLst>
        <p:guide orient="horz" pos="4464"/>
        <p:guide pos="244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limova, Alena (DXC Luxoft)" userId="607f0aa3-d0b3-4d0f-b985-23f99efadf34" providerId="ADAL" clId="{304AA39A-0D8D-43EC-8F96-56C0A7414FB8}"/>
    <pc:docChg chg="undo custSel modSld">
      <pc:chgData name="Shalimova, Alena (DXC Luxoft)" userId="607f0aa3-d0b3-4d0f-b985-23f99efadf34" providerId="ADAL" clId="{304AA39A-0D8D-43EC-8F96-56C0A7414FB8}" dt="2022-12-05T12:33:39.264" v="13" actId="14100"/>
      <pc:docMkLst>
        <pc:docMk/>
      </pc:docMkLst>
      <pc:sldChg chg="modSp">
        <pc:chgData name="Shalimova, Alena (DXC Luxoft)" userId="607f0aa3-d0b3-4d0f-b985-23f99efadf34" providerId="ADAL" clId="{304AA39A-0D8D-43EC-8F96-56C0A7414FB8}" dt="2022-12-05T12:31:49.377" v="4" actId="13900"/>
        <pc:sldMkLst>
          <pc:docMk/>
          <pc:sldMk cId="3938960628" sldId="2147308122"/>
        </pc:sldMkLst>
        <pc:spChg chg="mod">
          <ac:chgData name="Shalimova, Alena (DXC Luxoft)" userId="607f0aa3-d0b3-4d0f-b985-23f99efadf34" providerId="ADAL" clId="{304AA39A-0D8D-43EC-8F96-56C0A7414FB8}" dt="2022-12-05T12:31:49.377" v="4" actId="13900"/>
          <ac:spMkLst>
            <pc:docMk/>
            <pc:sldMk cId="3938960628" sldId="2147308122"/>
            <ac:spMk id="9" creationId="{FCC55B2C-0E07-4C08-9C00-2BEC4D43052E}"/>
          </ac:spMkLst>
        </pc:spChg>
      </pc:sldChg>
      <pc:sldChg chg="modSp mod">
        <pc:chgData name="Shalimova, Alena (DXC Luxoft)" userId="607f0aa3-d0b3-4d0f-b985-23f99efadf34" providerId="ADAL" clId="{304AA39A-0D8D-43EC-8F96-56C0A7414FB8}" dt="2022-12-05T12:33:39.264" v="13" actId="14100"/>
        <pc:sldMkLst>
          <pc:docMk/>
          <pc:sldMk cId="4126341280" sldId="2147308125"/>
        </pc:sldMkLst>
        <pc:graphicFrameChg chg="mod">
          <ac:chgData name="Shalimova, Alena (DXC Luxoft)" userId="607f0aa3-d0b3-4d0f-b985-23f99efadf34" providerId="ADAL" clId="{304AA39A-0D8D-43EC-8F96-56C0A7414FB8}" dt="2022-12-05T12:33:39.264" v="13" actId="14100"/>
          <ac:graphicFrameMkLst>
            <pc:docMk/>
            <pc:sldMk cId="4126341280" sldId="2147308125"/>
            <ac:graphicFrameMk id="2" creationId="{92BC7DCE-CB84-001C-0905-2396C9FEE66A}"/>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040" cy="708660"/>
          </a:xfrm>
          <a:prstGeom prst="rect">
            <a:avLst/>
          </a:prstGeom>
        </p:spPr>
        <p:txBody>
          <a:bodyPr vert="horz" lIns="125401" tIns="62700" rIns="125401" bIns="62700" rtlCol="0"/>
          <a:lstStyle>
            <a:lvl1pPr algn="l">
              <a:defRPr sz="1600"/>
            </a:lvl1pPr>
          </a:lstStyle>
          <a:p>
            <a:endParaRPr lang="en-US" dirty="0">
              <a:latin typeface="Arial"/>
              <a:cs typeface="Arial"/>
            </a:endParaRPr>
          </a:p>
        </p:txBody>
      </p:sp>
      <p:sp>
        <p:nvSpPr>
          <p:cNvPr id="4" name="Footer Placeholder 3"/>
          <p:cNvSpPr>
            <a:spLocks noGrp="1"/>
          </p:cNvSpPr>
          <p:nvPr>
            <p:ph type="ftr" sz="quarter" idx="2"/>
          </p:nvPr>
        </p:nvSpPr>
        <p:spPr>
          <a:xfrm>
            <a:off x="0" y="13462080"/>
            <a:ext cx="3368040" cy="708660"/>
          </a:xfrm>
          <a:prstGeom prst="rect">
            <a:avLst/>
          </a:prstGeom>
        </p:spPr>
        <p:txBody>
          <a:bodyPr vert="horz" lIns="125401" tIns="62700" rIns="125401" bIns="62700" rtlCol="0" anchor="b"/>
          <a:lstStyle>
            <a:lvl1pPr algn="l">
              <a:defRPr sz="1600"/>
            </a:lvl1pPr>
          </a:lstStyle>
          <a:p>
            <a:endParaRPr lang="en-US" dirty="0">
              <a:latin typeface="Arial"/>
              <a:cs typeface="Arial"/>
            </a:endParaRPr>
          </a:p>
        </p:txBody>
      </p:sp>
      <p:sp>
        <p:nvSpPr>
          <p:cNvPr id="5" name="Slide Number Placeholder 4"/>
          <p:cNvSpPr>
            <a:spLocks noGrp="1"/>
          </p:cNvSpPr>
          <p:nvPr>
            <p:ph type="sldNum" sz="quarter" idx="3"/>
          </p:nvPr>
        </p:nvSpPr>
        <p:spPr>
          <a:xfrm>
            <a:off x="4402561" y="13462080"/>
            <a:ext cx="3368040" cy="708660"/>
          </a:xfrm>
          <a:prstGeom prst="rect">
            <a:avLst/>
          </a:prstGeom>
        </p:spPr>
        <p:txBody>
          <a:bodyPr vert="horz" lIns="125401" tIns="62700" rIns="125401" bIns="62700" rtlCol="0" anchor="b"/>
          <a:lstStyle>
            <a:lvl1pPr algn="r">
              <a:defRPr sz="1600"/>
            </a:lvl1pPr>
          </a:lstStyle>
          <a:p>
            <a:fld id="{70AC7428-30A9-FD43-A0D8-DB91B17088EC}" type="slidenum">
              <a:rPr lang="en-US" smtClean="0">
                <a:latin typeface="Arial"/>
                <a:cs typeface="Arial"/>
              </a:rPr>
              <a:t>‹#›</a:t>
            </a:fld>
            <a:endParaRPr lang="en-US" dirty="0">
              <a:latin typeface="Arial"/>
              <a:cs typeface="Arial"/>
            </a:endParaRPr>
          </a:p>
        </p:txBody>
      </p:sp>
    </p:spTree>
    <p:extLst>
      <p:ext uri="{BB962C8B-B14F-4D97-AF65-F5344CB8AC3E}">
        <p14:creationId xmlns:p14="http://schemas.microsoft.com/office/powerpoint/2010/main" val="1347649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040" cy="708660"/>
          </a:xfrm>
          <a:prstGeom prst="rect">
            <a:avLst/>
          </a:prstGeom>
        </p:spPr>
        <p:txBody>
          <a:bodyPr vert="horz" lIns="125401" tIns="62700" rIns="125401" bIns="62700" rtlCol="0"/>
          <a:lstStyle>
            <a:lvl1pPr algn="l">
              <a:defRPr sz="1600">
                <a:latin typeface="Arial"/>
                <a:cs typeface="Arial"/>
              </a:defRPr>
            </a:lvl1pPr>
          </a:lstStyle>
          <a:p>
            <a:endParaRPr lang="en-US" dirty="0"/>
          </a:p>
        </p:txBody>
      </p:sp>
      <p:sp>
        <p:nvSpPr>
          <p:cNvPr id="3" name="Date Placeholder 2"/>
          <p:cNvSpPr>
            <a:spLocks noGrp="1"/>
          </p:cNvSpPr>
          <p:nvPr>
            <p:ph type="dt" idx="1"/>
          </p:nvPr>
        </p:nvSpPr>
        <p:spPr>
          <a:xfrm>
            <a:off x="4402561" y="0"/>
            <a:ext cx="3368040" cy="708660"/>
          </a:xfrm>
          <a:prstGeom prst="rect">
            <a:avLst/>
          </a:prstGeom>
        </p:spPr>
        <p:txBody>
          <a:bodyPr vert="horz" lIns="125401" tIns="62700" rIns="125401" bIns="62700" rtlCol="0"/>
          <a:lstStyle>
            <a:lvl1pPr algn="r">
              <a:defRPr sz="1600">
                <a:latin typeface="Arial"/>
                <a:cs typeface="Arial"/>
              </a:defRPr>
            </a:lvl1pPr>
          </a:lstStyle>
          <a:p>
            <a:fld id="{73B26A0F-F4D6-9B4F-A87B-D8948CDE3BB4}" type="datetimeFigureOut">
              <a:rPr lang="en-US" smtClean="0"/>
              <a:pPr/>
              <a:t>2024-02-20</a:t>
            </a:fld>
            <a:endParaRPr lang="en-US" dirty="0"/>
          </a:p>
        </p:txBody>
      </p:sp>
      <p:sp>
        <p:nvSpPr>
          <p:cNvPr id="4" name="Slide Image Placeholder 3"/>
          <p:cNvSpPr>
            <a:spLocks noGrp="1" noRot="1" noChangeAspect="1"/>
          </p:cNvSpPr>
          <p:nvPr>
            <p:ph type="sldImg" idx="2"/>
          </p:nvPr>
        </p:nvSpPr>
        <p:spPr>
          <a:xfrm>
            <a:off x="-838200" y="1063625"/>
            <a:ext cx="9448800" cy="5314950"/>
          </a:xfrm>
          <a:prstGeom prst="rect">
            <a:avLst/>
          </a:prstGeom>
          <a:noFill/>
          <a:ln w="12700">
            <a:solidFill>
              <a:prstClr val="black"/>
            </a:solidFill>
          </a:ln>
        </p:spPr>
        <p:txBody>
          <a:bodyPr vert="horz" lIns="125401" tIns="62700" rIns="125401" bIns="62700" rtlCol="0" anchor="ctr"/>
          <a:lstStyle/>
          <a:p>
            <a:endParaRPr lang="en-US" dirty="0"/>
          </a:p>
        </p:txBody>
      </p:sp>
      <p:sp>
        <p:nvSpPr>
          <p:cNvPr id="5" name="Notes Placeholder 4"/>
          <p:cNvSpPr>
            <a:spLocks noGrp="1"/>
          </p:cNvSpPr>
          <p:nvPr>
            <p:ph type="body" sz="quarter" idx="3"/>
          </p:nvPr>
        </p:nvSpPr>
        <p:spPr>
          <a:xfrm>
            <a:off x="431800" y="6732270"/>
            <a:ext cx="6908800" cy="637794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13462080"/>
            <a:ext cx="3368040" cy="708660"/>
          </a:xfrm>
          <a:prstGeom prst="rect">
            <a:avLst/>
          </a:prstGeom>
        </p:spPr>
        <p:txBody>
          <a:bodyPr vert="horz" lIns="125401" tIns="62700" rIns="125401" bIns="62700" rtlCol="0" anchor="b"/>
          <a:lstStyle>
            <a:lvl1pPr algn="l">
              <a:defRPr sz="1600">
                <a:latin typeface="Arial"/>
                <a:cs typeface="Arial"/>
              </a:defRPr>
            </a:lvl1pPr>
          </a:lstStyle>
          <a:p>
            <a:endParaRPr lang="en-US" dirty="0"/>
          </a:p>
        </p:txBody>
      </p:sp>
      <p:sp>
        <p:nvSpPr>
          <p:cNvPr id="7" name="Slide Number Placeholder 6"/>
          <p:cNvSpPr>
            <a:spLocks noGrp="1"/>
          </p:cNvSpPr>
          <p:nvPr>
            <p:ph type="sldNum" sz="quarter" idx="5"/>
          </p:nvPr>
        </p:nvSpPr>
        <p:spPr>
          <a:xfrm>
            <a:off x="4402561" y="13462080"/>
            <a:ext cx="3368040" cy="708660"/>
          </a:xfrm>
          <a:prstGeom prst="rect">
            <a:avLst/>
          </a:prstGeom>
        </p:spPr>
        <p:txBody>
          <a:bodyPr vert="horz" lIns="125401" tIns="62700" rIns="125401" bIns="62700" rtlCol="0" anchor="b"/>
          <a:lstStyle>
            <a:lvl1pPr algn="r">
              <a:defRPr sz="1600">
                <a:latin typeface="Arial"/>
                <a:cs typeface="Arial"/>
              </a:defRPr>
            </a:lvl1pPr>
          </a:lstStyle>
          <a:p>
            <a:fld id="{7DE2E8FF-3D0C-9D4D-B4D1-3089215958A5}" type="slidenum">
              <a:rPr lang="en-US" smtClean="0"/>
              <a:pPr/>
              <a:t>‹#›</a:t>
            </a:fld>
            <a:endParaRPr lang="en-US" dirty="0"/>
          </a:p>
        </p:txBody>
      </p:sp>
    </p:spTree>
    <p:extLst>
      <p:ext uri="{BB962C8B-B14F-4D97-AF65-F5344CB8AC3E}">
        <p14:creationId xmlns:p14="http://schemas.microsoft.com/office/powerpoint/2010/main" val="3274134959"/>
      </p:ext>
    </p:extLst>
  </p:cSld>
  <p:clrMap bg1="lt1" tx1="dk1" bg2="lt2" tx2="dk2" accent1="accent1" accent2="accent2" accent3="accent3" accent4="accent4" accent5="accent5" accent6="accent6" hlink="hlink" folHlink="folHlink"/>
  <p:hf hdr="0" ftr="0" dt="0"/>
  <p:notesStyle>
    <a:lvl1pPr marL="0" algn="l" defTabSz="731520" rtl="0" eaLnBrk="1" latinLnBrk="0" hangingPunct="1">
      <a:defRPr sz="1920" kern="1200">
        <a:solidFill>
          <a:schemeClr val="tx1"/>
        </a:solidFill>
        <a:latin typeface="Arial"/>
        <a:ea typeface="+mn-ea"/>
        <a:cs typeface="Arial"/>
      </a:defRPr>
    </a:lvl1pPr>
    <a:lvl2pPr marL="731520" algn="l" defTabSz="731520" rtl="0" eaLnBrk="1" latinLnBrk="0" hangingPunct="1">
      <a:defRPr sz="1920" kern="1200">
        <a:solidFill>
          <a:schemeClr val="tx1"/>
        </a:solidFill>
        <a:latin typeface="Arial"/>
        <a:ea typeface="+mn-ea"/>
        <a:cs typeface="+mn-cs"/>
      </a:defRPr>
    </a:lvl2pPr>
    <a:lvl3pPr marL="1463040" algn="l" defTabSz="731520" rtl="0" eaLnBrk="1" latinLnBrk="0" hangingPunct="1">
      <a:defRPr sz="1920" kern="1200">
        <a:solidFill>
          <a:schemeClr val="tx1"/>
        </a:solidFill>
        <a:latin typeface="Arial"/>
        <a:ea typeface="+mn-ea"/>
        <a:cs typeface="+mn-cs"/>
      </a:defRPr>
    </a:lvl3pPr>
    <a:lvl4pPr marL="2194560" algn="l" defTabSz="731520" rtl="0" eaLnBrk="1" latinLnBrk="0" hangingPunct="1">
      <a:defRPr sz="1920" kern="1200">
        <a:solidFill>
          <a:schemeClr val="tx1"/>
        </a:solidFill>
        <a:latin typeface="Arial"/>
        <a:ea typeface="+mn-ea"/>
        <a:cs typeface="+mn-cs"/>
      </a:defRPr>
    </a:lvl4pPr>
    <a:lvl5pPr marL="2926080" algn="l" defTabSz="731520" rtl="0" eaLnBrk="1" latinLnBrk="0" hangingPunct="1">
      <a:defRPr sz="1920" kern="1200">
        <a:solidFill>
          <a:schemeClr val="tx1"/>
        </a:solidFill>
        <a:latin typeface="Arial"/>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1</a:t>
            </a:fld>
            <a:endParaRPr lang="en-US" dirty="0"/>
          </a:p>
        </p:txBody>
      </p:sp>
    </p:spTree>
    <p:extLst>
      <p:ext uri="{BB962C8B-B14F-4D97-AF65-F5344CB8AC3E}">
        <p14:creationId xmlns:p14="http://schemas.microsoft.com/office/powerpoint/2010/main" val="600692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10</a:t>
            </a:fld>
            <a:endParaRPr lang="en-US" dirty="0"/>
          </a:p>
        </p:txBody>
      </p:sp>
    </p:spTree>
    <p:extLst>
      <p:ext uri="{BB962C8B-B14F-4D97-AF65-F5344CB8AC3E}">
        <p14:creationId xmlns:p14="http://schemas.microsoft.com/office/powerpoint/2010/main" val="2708069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11</a:t>
            </a:fld>
            <a:endParaRPr lang="en-US" dirty="0"/>
          </a:p>
        </p:txBody>
      </p:sp>
    </p:spTree>
    <p:extLst>
      <p:ext uri="{BB962C8B-B14F-4D97-AF65-F5344CB8AC3E}">
        <p14:creationId xmlns:p14="http://schemas.microsoft.com/office/powerpoint/2010/main" val="2949946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12</a:t>
            </a:fld>
            <a:endParaRPr lang="en-US" dirty="0"/>
          </a:p>
        </p:txBody>
      </p:sp>
    </p:spTree>
    <p:extLst>
      <p:ext uri="{BB962C8B-B14F-4D97-AF65-F5344CB8AC3E}">
        <p14:creationId xmlns:p14="http://schemas.microsoft.com/office/powerpoint/2010/main" val="567644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13</a:t>
            </a:fld>
            <a:endParaRPr lang="en-US" dirty="0"/>
          </a:p>
        </p:txBody>
      </p:sp>
    </p:spTree>
    <p:extLst>
      <p:ext uri="{BB962C8B-B14F-4D97-AF65-F5344CB8AC3E}">
        <p14:creationId xmlns:p14="http://schemas.microsoft.com/office/powerpoint/2010/main" val="1143191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14</a:t>
            </a:fld>
            <a:endParaRPr lang="en-US" dirty="0"/>
          </a:p>
        </p:txBody>
      </p:sp>
    </p:spTree>
    <p:extLst>
      <p:ext uri="{BB962C8B-B14F-4D97-AF65-F5344CB8AC3E}">
        <p14:creationId xmlns:p14="http://schemas.microsoft.com/office/powerpoint/2010/main" val="1528496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15</a:t>
            </a:fld>
            <a:endParaRPr lang="en-US" dirty="0"/>
          </a:p>
        </p:txBody>
      </p:sp>
    </p:spTree>
    <p:extLst>
      <p:ext uri="{BB962C8B-B14F-4D97-AF65-F5344CB8AC3E}">
        <p14:creationId xmlns:p14="http://schemas.microsoft.com/office/powerpoint/2010/main" val="2474980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16</a:t>
            </a:fld>
            <a:endParaRPr lang="en-US" dirty="0"/>
          </a:p>
        </p:txBody>
      </p:sp>
    </p:spTree>
    <p:extLst>
      <p:ext uri="{BB962C8B-B14F-4D97-AF65-F5344CB8AC3E}">
        <p14:creationId xmlns:p14="http://schemas.microsoft.com/office/powerpoint/2010/main" val="2688873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17</a:t>
            </a:fld>
            <a:endParaRPr lang="en-US" dirty="0"/>
          </a:p>
        </p:txBody>
      </p:sp>
    </p:spTree>
    <p:extLst>
      <p:ext uri="{BB962C8B-B14F-4D97-AF65-F5344CB8AC3E}">
        <p14:creationId xmlns:p14="http://schemas.microsoft.com/office/powerpoint/2010/main" val="216050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18</a:t>
            </a:fld>
            <a:endParaRPr lang="en-US" dirty="0"/>
          </a:p>
        </p:txBody>
      </p:sp>
    </p:spTree>
    <p:extLst>
      <p:ext uri="{BB962C8B-B14F-4D97-AF65-F5344CB8AC3E}">
        <p14:creationId xmlns:p14="http://schemas.microsoft.com/office/powerpoint/2010/main" val="3401662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19</a:t>
            </a:fld>
            <a:endParaRPr lang="en-US" dirty="0"/>
          </a:p>
        </p:txBody>
      </p:sp>
    </p:spTree>
    <p:extLst>
      <p:ext uri="{BB962C8B-B14F-4D97-AF65-F5344CB8AC3E}">
        <p14:creationId xmlns:p14="http://schemas.microsoft.com/office/powerpoint/2010/main" val="2079218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2</a:t>
            </a:fld>
            <a:endParaRPr lang="en-US" dirty="0"/>
          </a:p>
        </p:txBody>
      </p:sp>
    </p:spTree>
    <p:extLst>
      <p:ext uri="{BB962C8B-B14F-4D97-AF65-F5344CB8AC3E}">
        <p14:creationId xmlns:p14="http://schemas.microsoft.com/office/powerpoint/2010/main" val="2048005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20</a:t>
            </a:fld>
            <a:endParaRPr lang="en-US" dirty="0"/>
          </a:p>
        </p:txBody>
      </p:sp>
    </p:spTree>
    <p:extLst>
      <p:ext uri="{BB962C8B-B14F-4D97-AF65-F5344CB8AC3E}">
        <p14:creationId xmlns:p14="http://schemas.microsoft.com/office/powerpoint/2010/main" val="366951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21</a:t>
            </a:fld>
            <a:endParaRPr lang="en-US" dirty="0"/>
          </a:p>
        </p:txBody>
      </p:sp>
    </p:spTree>
    <p:extLst>
      <p:ext uri="{BB962C8B-B14F-4D97-AF65-F5344CB8AC3E}">
        <p14:creationId xmlns:p14="http://schemas.microsoft.com/office/powerpoint/2010/main" val="3126018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22</a:t>
            </a:fld>
            <a:endParaRPr lang="en-US" dirty="0"/>
          </a:p>
        </p:txBody>
      </p:sp>
    </p:spTree>
    <p:extLst>
      <p:ext uri="{BB962C8B-B14F-4D97-AF65-F5344CB8AC3E}">
        <p14:creationId xmlns:p14="http://schemas.microsoft.com/office/powerpoint/2010/main" val="2659852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23</a:t>
            </a:fld>
            <a:endParaRPr lang="en-US" dirty="0"/>
          </a:p>
        </p:txBody>
      </p:sp>
    </p:spTree>
    <p:extLst>
      <p:ext uri="{BB962C8B-B14F-4D97-AF65-F5344CB8AC3E}">
        <p14:creationId xmlns:p14="http://schemas.microsoft.com/office/powerpoint/2010/main" val="2341868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24</a:t>
            </a:fld>
            <a:endParaRPr lang="en-US" dirty="0"/>
          </a:p>
        </p:txBody>
      </p:sp>
    </p:spTree>
    <p:extLst>
      <p:ext uri="{BB962C8B-B14F-4D97-AF65-F5344CB8AC3E}">
        <p14:creationId xmlns:p14="http://schemas.microsoft.com/office/powerpoint/2010/main" val="3444930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25</a:t>
            </a:fld>
            <a:endParaRPr lang="en-US" dirty="0"/>
          </a:p>
        </p:txBody>
      </p:sp>
    </p:spTree>
    <p:extLst>
      <p:ext uri="{BB962C8B-B14F-4D97-AF65-F5344CB8AC3E}">
        <p14:creationId xmlns:p14="http://schemas.microsoft.com/office/powerpoint/2010/main" val="2471504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26</a:t>
            </a:fld>
            <a:endParaRPr lang="en-US" dirty="0"/>
          </a:p>
        </p:txBody>
      </p:sp>
    </p:spTree>
    <p:extLst>
      <p:ext uri="{BB962C8B-B14F-4D97-AF65-F5344CB8AC3E}">
        <p14:creationId xmlns:p14="http://schemas.microsoft.com/office/powerpoint/2010/main" val="3873831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27</a:t>
            </a:fld>
            <a:endParaRPr lang="en-US" dirty="0"/>
          </a:p>
        </p:txBody>
      </p:sp>
    </p:spTree>
    <p:extLst>
      <p:ext uri="{BB962C8B-B14F-4D97-AF65-F5344CB8AC3E}">
        <p14:creationId xmlns:p14="http://schemas.microsoft.com/office/powerpoint/2010/main" val="1506801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28</a:t>
            </a:fld>
            <a:endParaRPr lang="en-US" dirty="0"/>
          </a:p>
        </p:txBody>
      </p:sp>
    </p:spTree>
    <p:extLst>
      <p:ext uri="{BB962C8B-B14F-4D97-AF65-F5344CB8AC3E}">
        <p14:creationId xmlns:p14="http://schemas.microsoft.com/office/powerpoint/2010/main" val="14780722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29</a:t>
            </a:fld>
            <a:endParaRPr lang="en-US" dirty="0"/>
          </a:p>
        </p:txBody>
      </p:sp>
    </p:spTree>
    <p:extLst>
      <p:ext uri="{BB962C8B-B14F-4D97-AF65-F5344CB8AC3E}">
        <p14:creationId xmlns:p14="http://schemas.microsoft.com/office/powerpoint/2010/main" val="1256439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3</a:t>
            </a:fld>
            <a:endParaRPr lang="en-US" dirty="0"/>
          </a:p>
        </p:txBody>
      </p:sp>
    </p:spTree>
    <p:extLst>
      <p:ext uri="{BB962C8B-B14F-4D97-AF65-F5344CB8AC3E}">
        <p14:creationId xmlns:p14="http://schemas.microsoft.com/office/powerpoint/2010/main" val="2826512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30</a:t>
            </a:fld>
            <a:endParaRPr lang="en-US" dirty="0"/>
          </a:p>
        </p:txBody>
      </p:sp>
    </p:spTree>
    <p:extLst>
      <p:ext uri="{BB962C8B-B14F-4D97-AF65-F5344CB8AC3E}">
        <p14:creationId xmlns:p14="http://schemas.microsoft.com/office/powerpoint/2010/main" val="2464307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31</a:t>
            </a:fld>
            <a:endParaRPr lang="en-US" dirty="0"/>
          </a:p>
        </p:txBody>
      </p:sp>
    </p:spTree>
    <p:extLst>
      <p:ext uri="{BB962C8B-B14F-4D97-AF65-F5344CB8AC3E}">
        <p14:creationId xmlns:p14="http://schemas.microsoft.com/office/powerpoint/2010/main" val="624175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32</a:t>
            </a:fld>
            <a:endParaRPr lang="en-US" dirty="0"/>
          </a:p>
        </p:txBody>
      </p:sp>
    </p:spTree>
    <p:extLst>
      <p:ext uri="{BB962C8B-B14F-4D97-AF65-F5344CB8AC3E}">
        <p14:creationId xmlns:p14="http://schemas.microsoft.com/office/powerpoint/2010/main" val="3705509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33</a:t>
            </a:fld>
            <a:endParaRPr lang="en-US" dirty="0"/>
          </a:p>
        </p:txBody>
      </p:sp>
    </p:spTree>
    <p:extLst>
      <p:ext uri="{BB962C8B-B14F-4D97-AF65-F5344CB8AC3E}">
        <p14:creationId xmlns:p14="http://schemas.microsoft.com/office/powerpoint/2010/main" val="327727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34</a:t>
            </a:fld>
            <a:endParaRPr lang="en-US" dirty="0"/>
          </a:p>
        </p:txBody>
      </p:sp>
    </p:spTree>
    <p:extLst>
      <p:ext uri="{BB962C8B-B14F-4D97-AF65-F5344CB8AC3E}">
        <p14:creationId xmlns:p14="http://schemas.microsoft.com/office/powerpoint/2010/main" val="30660881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35</a:t>
            </a:fld>
            <a:endParaRPr lang="en-US" dirty="0"/>
          </a:p>
        </p:txBody>
      </p:sp>
    </p:spTree>
    <p:extLst>
      <p:ext uri="{BB962C8B-B14F-4D97-AF65-F5344CB8AC3E}">
        <p14:creationId xmlns:p14="http://schemas.microsoft.com/office/powerpoint/2010/main" val="21643466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36</a:t>
            </a:fld>
            <a:endParaRPr lang="en-US" dirty="0"/>
          </a:p>
        </p:txBody>
      </p:sp>
    </p:spTree>
    <p:extLst>
      <p:ext uri="{BB962C8B-B14F-4D97-AF65-F5344CB8AC3E}">
        <p14:creationId xmlns:p14="http://schemas.microsoft.com/office/powerpoint/2010/main" val="41752026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37</a:t>
            </a:fld>
            <a:endParaRPr lang="en-US" dirty="0"/>
          </a:p>
        </p:txBody>
      </p:sp>
    </p:spTree>
    <p:extLst>
      <p:ext uri="{BB962C8B-B14F-4D97-AF65-F5344CB8AC3E}">
        <p14:creationId xmlns:p14="http://schemas.microsoft.com/office/powerpoint/2010/main" val="1597755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38</a:t>
            </a:fld>
            <a:endParaRPr lang="en-US" dirty="0"/>
          </a:p>
        </p:txBody>
      </p:sp>
    </p:spTree>
    <p:extLst>
      <p:ext uri="{BB962C8B-B14F-4D97-AF65-F5344CB8AC3E}">
        <p14:creationId xmlns:p14="http://schemas.microsoft.com/office/powerpoint/2010/main" val="8459149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43</a:t>
            </a:fld>
            <a:endParaRPr lang="en-US" dirty="0"/>
          </a:p>
        </p:txBody>
      </p:sp>
    </p:spTree>
    <p:extLst>
      <p:ext uri="{BB962C8B-B14F-4D97-AF65-F5344CB8AC3E}">
        <p14:creationId xmlns:p14="http://schemas.microsoft.com/office/powerpoint/2010/main" val="522042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4</a:t>
            </a:fld>
            <a:endParaRPr lang="en-US" dirty="0"/>
          </a:p>
        </p:txBody>
      </p:sp>
    </p:spTree>
    <p:extLst>
      <p:ext uri="{BB962C8B-B14F-4D97-AF65-F5344CB8AC3E}">
        <p14:creationId xmlns:p14="http://schemas.microsoft.com/office/powerpoint/2010/main" val="28889629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44</a:t>
            </a:fld>
            <a:endParaRPr lang="en-US" dirty="0"/>
          </a:p>
        </p:txBody>
      </p:sp>
    </p:spTree>
    <p:extLst>
      <p:ext uri="{BB962C8B-B14F-4D97-AF65-F5344CB8AC3E}">
        <p14:creationId xmlns:p14="http://schemas.microsoft.com/office/powerpoint/2010/main" val="148713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45</a:t>
            </a:fld>
            <a:endParaRPr lang="en-US" dirty="0"/>
          </a:p>
        </p:txBody>
      </p:sp>
    </p:spTree>
    <p:extLst>
      <p:ext uri="{BB962C8B-B14F-4D97-AF65-F5344CB8AC3E}">
        <p14:creationId xmlns:p14="http://schemas.microsoft.com/office/powerpoint/2010/main" val="3138280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46</a:t>
            </a:fld>
            <a:endParaRPr lang="en-US" dirty="0"/>
          </a:p>
        </p:txBody>
      </p:sp>
    </p:spTree>
    <p:extLst>
      <p:ext uri="{BB962C8B-B14F-4D97-AF65-F5344CB8AC3E}">
        <p14:creationId xmlns:p14="http://schemas.microsoft.com/office/powerpoint/2010/main" val="39953726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47</a:t>
            </a:fld>
            <a:endParaRPr lang="en-US" dirty="0"/>
          </a:p>
        </p:txBody>
      </p:sp>
    </p:spTree>
    <p:extLst>
      <p:ext uri="{BB962C8B-B14F-4D97-AF65-F5344CB8AC3E}">
        <p14:creationId xmlns:p14="http://schemas.microsoft.com/office/powerpoint/2010/main" val="1209176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48</a:t>
            </a:fld>
            <a:endParaRPr lang="en-US" dirty="0"/>
          </a:p>
        </p:txBody>
      </p:sp>
    </p:spTree>
    <p:extLst>
      <p:ext uri="{BB962C8B-B14F-4D97-AF65-F5344CB8AC3E}">
        <p14:creationId xmlns:p14="http://schemas.microsoft.com/office/powerpoint/2010/main" val="1007989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49</a:t>
            </a:fld>
            <a:endParaRPr lang="en-US" dirty="0"/>
          </a:p>
        </p:txBody>
      </p:sp>
    </p:spTree>
    <p:extLst>
      <p:ext uri="{BB962C8B-B14F-4D97-AF65-F5344CB8AC3E}">
        <p14:creationId xmlns:p14="http://schemas.microsoft.com/office/powerpoint/2010/main" val="1471422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50</a:t>
            </a:fld>
            <a:endParaRPr lang="en-US" dirty="0"/>
          </a:p>
        </p:txBody>
      </p:sp>
    </p:spTree>
    <p:extLst>
      <p:ext uri="{BB962C8B-B14F-4D97-AF65-F5344CB8AC3E}">
        <p14:creationId xmlns:p14="http://schemas.microsoft.com/office/powerpoint/2010/main" val="36850558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51</a:t>
            </a:fld>
            <a:endParaRPr lang="en-US" dirty="0"/>
          </a:p>
        </p:txBody>
      </p:sp>
    </p:spTree>
    <p:extLst>
      <p:ext uri="{BB962C8B-B14F-4D97-AF65-F5344CB8AC3E}">
        <p14:creationId xmlns:p14="http://schemas.microsoft.com/office/powerpoint/2010/main" val="13256251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52</a:t>
            </a:fld>
            <a:endParaRPr lang="en-US" dirty="0"/>
          </a:p>
        </p:txBody>
      </p:sp>
    </p:spTree>
    <p:extLst>
      <p:ext uri="{BB962C8B-B14F-4D97-AF65-F5344CB8AC3E}">
        <p14:creationId xmlns:p14="http://schemas.microsoft.com/office/powerpoint/2010/main" val="5261395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53</a:t>
            </a:fld>
            <a:endParaRPr lang="en-US" dirty="0"/>
          </a:p>
        </p:txBody>
      </p:sp>
    </p:spTree>
    <p:extLst>
      <p:ext uri="{BB962C8B-B14F-4D97-AF65-F5344CB8AC3E}">
        <p14:creationId xmlns:p14="http://schemas.microsoft.com/office/powerpoint/2010/main" val="1720603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5</a:t>
            </a:fld>
            <a:endParaRPr lang="en-US" dirty="0"/>
          </a:p>
        </p:txBody>
      </p:sp>
    </p:spTree>
    <p:extLst>
      <p:ext uri="{BB962C8B-B14F-4D97-AF65-F5344CB8AC3E}">
        <p14:creationId xmlns:p14="http://schemas.microsoft.com/office/powerpoint/2010/main" val="1440873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54</a:t>
            </a:fld>
            <a:endParaRPr lang="en-US" dirty="0"/>
          </a:p>
        </p:txBody>
      </p:sp>
    </p:spTree>
    <p:extLst>
      <p:ext uri="{BB962C8B-B14F-4D97-AF65-F5344CB8AC3E}">
        <p14:creationId xmlns:p14="http://schemas.microsoft.com/office/powerpoint/2010/main" val="837788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55</a:t>
            </a:fld>
            <a:endParaRPr lang="en-US" dirty="0"/>
          </a:p>
        </p:txBody>
      </p:sp>
    </p:spTree>
    <p:extLst>
      <p:ext uri="{BB962C8B-B14F-4D97-AF65-F5344CB8AC3E}">
        <p14:creationId xmlns:p14="http://schemas.microsoft.com/office/powerpoint/2010/main" val="39582502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56</a:t>
            </a:fld>
            <a:endParaRPr lang="en-US" dirty="0"/>
          </a:p>
        </p:txBody>
      </p:sp>
    </p:spTree>
    <p:extLst>
      <p:ext uri="{BB962C8B-B14F-4D97-AF65-F5344CB8AC3E}">
        <p14:creationId xmlns:p14="http://schemas.microsoft.com/office/powerpoint/2010/main" val="3827245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57</a:t>
            </a:fld>
            <a:endParaRPr lang="en-US" dirty="0"/>
          </a:p>
        </p:txBody>
      </p:sp>
    </p:spTree>
    <p:extLst>
      <p:ext uri="{BB962C8B-B14F-4D97-AF65-F5344CB8AC3E}">
        <p14:creationId xmlns:p14="http://schemas.microsoft.com/office/powerpoint/2010/main" val="31609158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58</a:t>
            </a:fld>
            <a:endParaRPr lang="en-US" dirty="0"/>
          </a:p>
        </p:txBody>
      </p:sp>
    </p:spTree>
    <p:extLst>
      <p:ext uri="{BB962C8B-B14F-4D97-AF65-F5344CB8AC3E}">
        <p14:creationId xmlns:p14="http://schemas.microsoft.com/office/powerpoint/2010/main" val="16203045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59</a:t>
            </a:fld>
            <a:endParaRPr lang="en-US" dirty="0"/>
          </a:p>
        </p:txBody>
      </p:sp>
    </p:spTree>
    <p:extLst>
      <p:ext uri="{BB962C8B-B14F-4D97-AF65-F5344CB8AC3E}">
        <p14:creationId xmlns:p14="http://schemas.microsoft.com/office/powerpoint/2010/main" val="34851507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60</a:t>
            </a:fld>
            <a:endParaRPr lang="en-US" dirty="0"/>
          </a:p>
        </p:txBody>
      </p:sp>
    </p:spTree>
    <p:extLst>
      <p:ext uri="{BB962C8B-B14F-4D97-AF65-F5344CB8AC3E}">
        <p14:creationId xmlns:p14="http://schemas.microsoft.com/office/powerpoint/2010/main" val="26928658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61</a:t>
            </a:fld>
            <a:endParaRPr lang="en-US" dirty="0"/>
          </a:p>
        </p:txBody>
      </p:sp>
    </p:spTree>
    <p:extLst>
      <p:ext uri="{BB962C8B-B14F-4D97-AF65-F5344CB8AC3E}">
        <p14:creationId xmlns:p14="http://schemas.microsoft.com/office/powerpoint/2010/main" val="13651916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62</a:t>
            </a:fld>
            <a:endParaRPr lang="en-US" dirty="0"/>
          </a:p>
        </p:txBody>
      </p:sp>
    </p:spTree>
    <p:extLst>
      <p:ext uri="{BB962C8B-B14F-4D97-AF65-F5344CB8AC3E}">
        <p14:creationId xmlns:p14="http://schemas.microsoft.com/office/powerpoint/2010/main" val="29225318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63</a:t>
            </a:fld>
            <a:endParaRPr lang="en-US" dirty="0"/>
          </a:p>
        </p:txBody>
      </p:sp>
    </p:spTree>
    <p:extLst>
      <p:ext uri="{BB962C8B-B14F-4D97-AF65-F5344CB8AC3E}">
        <p14:creationId xmlns:p14="http://schemas.microsoft.com/office/powerpoint/2010/main" val="2048655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6</a:t>
            </a:fld>
            <a:endParaRPr lang="en-US" dirty="0"/>
          </a:p>
        </p:txBody>
      </p:sp>
    </p:spTree>
    <p:extLst>
      <p:ext uri="{BB962C8B-B14F-4D97-AF65-F5344CB8AC3E}">
        <p14:creationId xmlns:p14="http://schemas.microsoft.com/office/powerpoint/2010/main" val="3862894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64</a:t>
            </a:fld>
            <a:endParaRPr lang="en-US" dirty="0"/>
          </a:p>
        </p:txBody>
      </p:sp>
    </p:spTree>
    <p:extLst>
      <p:ext uri="{BB962C8B-B14F-4D97-AF65-F5344CB8AC3E}">
        <p14:creationId xmlns:p14="http://schemas.microsoft.com/office/powerpoint/2010/main" val="26325138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65</a:t>
            </a:fld>
            <a:endParaRPr lang="en-US" dirty="0"/>
          </a:p>
        </p:txBody>
      </p:sp>
    </p:spTree>
    <p:extLst>
      <p:ext uri="{BB962C8B-B14F-4D97-AF65-F5344CB8AC3E}">
        <p14:creationId xmlns:p14="http://schemas.microsoft.com/office/powerpoint/2010/main" val="25832053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66</a:t>
            </a:fld>
            <a:endParaRPr lang="en-US" dirty="0"/>
          </a:p>
        </p:txBody>
      </p:sp>
    </p:spTree>
    <p:extLst>
      <p:ext uri="{BB962C8B-B14F-4D97-AF65-F5344CB8AC3E}">
        <p14:creationId xmlns:p14="http://schemas.microsoft.com/office/powerpoint/2010/main" val="16890669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67</a:t>
            </a:fld>
            <a:endParaRPr lang="en-US" dirty="0"/>
          </a:p>
        </p:txBody>
      </p:sp>
    </p:spTree>
    <p:extLst>
      <p:ext uri="{BB962C8B-B14F-4D97-AF65-F5344CB8AC3E}">
        <p14:creationId xmlns:p14="http://schemas.microsoft.com/office/powerpoint/2010/main" val="22072867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68</a:t>
            </a:fld>
            <a:endParaRPr lang="en-US" dirty="0"/>
          </a:p>
        </p:txBody>
      </p:sp>
    </p:spTree>
    <p:extLst>
      <p:ext uri="{BB962C8B-B14F-4D97-AF65-F5344CB8AC3E}">
        <p14:creationId xmlns:p14="http://schemas.microsoft.com/office/powerpoint/2010/main" val="18932665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69</a:t>
            </a:fld>
            <a:endParaRPr lang="en-US" dirty="0"/>
          </a:p>
        </p:txBody>
      </p:sp>
    </p:spTree>
    <p:extLst>
      <p:ext uri="{BB962C8B-B14F-4D97-AF65-F5344CB8AC3E}">
        <p14:creationId xmlns:p14="http://schemas.microsoft.com/office/powerpoint/2010/main" val="2779056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70</a:t>
            </a:fld>
            <a:endParaRPr lang="en-US" dirty="0"/>
          </a:p>
        </p:txBody>
      </p:sp>
    </p:spTree>
    <p:extLst>
      <p:ext uri="{BB962C8B-B14F-4D97-AF65-F5344CB8AC3E}">
        <p14:creationId xmlns:p14="http://schemas.microsoft.com/office/powerpoint/2010/main" val="39649079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71</a:t>
            </a:fld>
            <a:endParaRPr lang="en-US" dirty="0"/>
          </a:p>
        </p:txBody>
      </p:sp>
    </p:spTree>
    <p:extLst>
      <p:ext uri="{BB962C8B-B14F-4D97-AF65-F5344CB8AC3E}">
        <p14:creationId xmlns:p14="http://schemas.microsoft.com/office/powerpoint/2010/main" val="1325801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72</a:t>
            </a:fld>
            <a:endParaRPr lang="en-US" dirty="0"/>
          </a:p>
        </p:txBody>
      </p:sp>
    </p:spTree>
    <p:extLst>
      <p:ext uri="{BB962C8B-B14F-4D97-AF65-F5344CB8AC3E}">
        <p14:creationId xmlns:p14="http://schemas.microsoft.com/office/powerpoint/2010/main" val="18397000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slide of the course is for answers to any remaining questions of participants.</a:t>
            </a:r>
            <a:endParaRPr lang="ru-RU" dirty="0"/>
          </a:p>
          <a:p>
            <a:endParaRPr lang="en-US" dirty="0"/>
          </a:p>
          <a:p>
            <a:r>
              <a:rPr lang="en-US" b="1" dirty="0"/>
              <a:t>Font requirements: </a:t>
            </a:r>
          </a:p>
          <a:p>
            <a:r>
              <a:rPr lang="en-US" b="1" dirty="0">
                <a:latin typeface="Open Sans"/>
                <a:cs typeface="Open Sans"/>
              </a:rPr>
              <a:t>Title font:</a:t>
            </a:r>
            <a:r>
              <a:rPr lang="en-US" dirty="0">
                <a:latin typeface="Open Sans"/>
                <a:cs typeface="Open Sans"/>
              </a:rPr>
              <a:t> Arial (Headings), bold, white, 60 size.</a:t>
            </a:r>
            <a:endParaRPr lang="en-US" dirty="0">
              <a:cs typeface="Open Sans"/>
            </a:endParaRPr>
          </a:p>
        </p:txBody>
      </p:sp>
      <p:sp>
        <p:nvSpPr>
          <p:cNvPr id="4" name="Slide Number Placeholder 3"/>
          <p:cNvSpPr>
            <a:spLocks noGrp="1"/>
          </p:cNvSpPr>
          <p:nvPr>
            <p:ph type="sldNum" sz="quarter" idx="5"/>
          </p:nvPr>
        </p:nvSpPr>
        <p:spPr/>
        <p:txBody>
          <a:bodyPr/>
          <a:lstStyle/>
          <a:p>
            <a:fld id="{7DE2E8FF-3D0C-9D4D-B4D1-3089215958A5}" type="slidenum">
              <a:rPr lang="en-US" smtClean="0"/>
              <a:pPr/>
              <a:t>73</a:t>
            </a:fld>
            <a:endParaRPr lang="en-US" dirty="0"/>
          </a:p>
        </p:txBody>
      </p:sp>
    </p:spTree>
    <p:extLst>
      <p:ext uri="{BB962C8B-B14F-4D97-AF65-F5344CB8AC3E}">
        <p14:creationId xmlns:p14="http://schemas.microsoft.com/office/powerpoint/2010/main" val="1943659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7</a:t>
            </a:fld>
            <a:endParaRPr lang="en-US" dirty="0"/>
          </a:p>
        </p:txBody>
      </p:sp>
    </p:spTree>
    <p:extLst>
      <p:ext uri="{BB962C8B-B14F-4D97-AF65-F5344CB8AC3E}">
        <p14:creationId xmlns:p14="http://schemas.microsoft.com/office/powerpoint/2010/main" val="41094865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slide of the course is for answers to any last questions of the participants.</a:t>
            </a:r>
            <a:endParaRPr lang="ru-RU" dirty="0"/>
          </a:p>
          <a:p>
            <a:endParaRPr lang="en-US" dirty="0"/>
          </a:p>
          <a:p>
            <a:r>
              <a:rPr lang="en-US" b="1" dirty="0"/>
              <a:t>Font requirements: </a:t>
            </a:r>
          </a:p>
          <a:p>
            <a:r>
              <a:rPr lang="en-US" b="1" dirty="0"/>
              <a:t>Title font: </a:t>
            </a:r>
            <a:r>
              <a:rPr lang="en-US" dirty="0">
                <a:latin typeface="Open Sans"/>
                <a:cs typeface="Open Sans"/>
              </a:rPr>
              <a:t>Arial (Headings), bold, white, 54 size.</a:t>
            </a:r>
            <a:endParaRPr lang="en-US" dirty="0"/>
          </a:p>
        </p:txBody>
      </p:sp>
      <p:sp>
        <p:nvSpPr>
          <p:cNvPr id="4" name="Slide Number Placeholder 3"/>
          <p:cNvSpPr>
            <a:spLocks noGrp="1"/>
          </p:cNvSpPr>
          <p:nvPr>
            <p:ph type="sldNum" sz="quarter" idx="10"/>
          </p:nvPr>
        </p:nvSpPr>
        <p:spPr/>
        <p:txBody>
          <a:bodyPr/>
          <a:lstStyle/>
          <a:p>
            <a:fld id="{DF348480-8DC8-404A-8F21-4C6360183197}" type="slidenum">
              <a:rPr lang="ru-RU" smtClean="0"/>
              <a:t>74</a:t>
            </a:fld>
            <a:endParaRPr lang="ru-RU"/>
          </a:p>
        </p:txBody>
      </p:sp>
    </p:spTree>
    <p:extLst>
      <p:ext uri="{BB962C8B-B14F-4D97-AF65-F5344CB8AC3E}">
        <p14:creationId xmlns:p14="http://schemas.microsoft.com/office/powerpoint/2010/main" val="3733662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8</a:t>
            </a:fld>
            <a:endParaRPr lang="en-US" dirty="0"/>
          </a:p>
        </p:txBody>
      </p:sp>
    </p:spTree>
    <p:extLst>
      <p:ext uri="{BB962C8B-B14F-4D97-AF65-F5344CB8AC3E}">
        <p14:creationId xmlns:p14="http://schemas.microsoft.com/office/powerpoint/2010/main" val="2761443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fld id="{7DE2E8FF-3D0C-9D4D-B4D1-3089215958A5}" type="slidenum">
              <a:rPr lang="en-US" smtClean="0"/>
              <a:pPr/>
              <a:t>9</a:t>
            </a:fld>
            <a:endParaRPr lang="en-US" dirty="0"/>
          </a:p>
        </p:txBody>
      </p:sp>
    </p:spTree>
    <p:extLst>
      <p:ext uri="{BB962C8B-B14F-4D97-AF65-F5344CB8AC3E}">
        <p14:creationId xmlns:p14="http://schemas.microsoft.com/office/powerpoint/2010/main" val="2743279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Purple Tab Shape Title Slide 1">
    <p:spTree>
      <p:nvGrpSpPr>
        <p:cNvPr id="1" name=""/>
        <p:cNvGrpSpPr/>
        <p:nvPr/>
      </p:nvGrpSpPr>
      <p:grpSpPr>
        <a:xfrm>
          <a:off x="0" y="0"/>
          <a:ext cx="0" cy="0"/>
          <a:chOff x="0" y="0"/>
          <a:chExt cx="0" cy="0"/>
        </a:xfrm>
      </p:grpSpPr>
      <p:pic>
        <p:nvPicPr>
          <p:cNvPr id="46" name="Picture 4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1631" y="386372"/>
            <a:ext cx="3330465" cy="1370974"/>
          </a:xfrm>
          <a:prstGeom prst="rect">
            <a:avLst/>
          </a:prstGeom>
        </p:spPr>
      </p:pic>
      <p:sp>
        <p:nvSpPr>
          <p:cNvPr id="44" name="Rectangle: Single Corner Rounded 43">
            <a:extLst>
              <a:ext uri="{FF2B5EF4-FFF2-40B4-BE49-F238E27FC236}">
                <a16:creationId xmlns:a16="http://schemas.microsoft.com/office/drawing/2014/main" id="{2C9C6690-9226-4F0C-A542-C330AFCC2AF3}"/>
              </a:ext>
            </a:extLst>
          </p:cNvPr>
          <p:cNvSpPr/>
          <p:nvPr userDrawn="1"/>
        </p:nvSpPr>
        <p:spPr>
          <a:xfrm>
            <a:off x="685802" y="2539999"/>
            <a:ext cx="8869678" cy="4996181"/>
          </a:xfrm>
          <a:prstGeom prst="round1Rect">
            <a:avLst>
              <a:gd name="adj" fmla="val 22528"/>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43" name="Title 1">
            <a:extLst>
              <a:ext uri="{FF2B5EF4-FFF2-40B4-BE49-F238E27FC236}">
                <a16:creationId xmlns:a16="http://schemas.microsoft.com/office/drawing/2014/main" id="{32FF021F-9D63-4AEC-B29B-F9D3753BE294}"/>
              </a:ext>
            </a:extLst>
          </p:cNvPr>
          <p:cNvSpPr>
            <a:spLocks noGrp="1"/>
          </p:cNvSpPr>
          <p:nvPr>
            <p:ph type="ctrTitle"/>
          </p:nvPr>
        </p:nvSpPr>
        <p:spPr>
          <a:xfrm>
            <a:off x="1168400" y="3105150"/>
            <a:ext cx="7353431" cy="2256367"/>
          </a:xfrm>
        </p:spPr>
        <p:txBody>
          <a:bodyPr anchor="ctr" anchorCtr="0">
            <a:noAutofit/>
          </a:bodyPr>
          <a:lstStyle>
            <a:lvl1pPr>
              <a:defRPr sz="5400">
                <a:solidFill>
                  <a:schemeClr val="bg1"/>
                </a:solidFill>
              </a:defRPr>
            </a:lvl1pPr>
          </a:lstStyle>
          <a:p>
            <a:r>
              <a:rPr lang="en-US"/>
              <a:t>Click to edit Master title style</a:t>
            </a:r>
            <a:endParaRPr lang="en-US" dirty="0"/>
          </a:p>
        </p:txBody>
      </p:sp>
      <p:sp>
        <p:nvSpPr>
          <p:cNvPr id="45" name="Subtitle 2">
            <a:extLst>
              <a:ext uri="{FF2B5EF4-FFF2-40B4-BE49-F238E27FC236}">
                <a16:creationId xmlns:a16="http://schemas.microsoft.com/office/drawing/2014/main" id="{D9BF61BC-E8BB-4C55-B47E-8C398FC207EC}"/>
              </a:ext>
            </a:extLst>
          </p:cNvPr>
          <p:cNvSpPr>
            <a:spLocks noGrp="1"/>
          </p:cNvSpPr>
          <p:nvPr>
            <p:ph type="subTitle" idx="1"/>
          </p:nvPr>
        </p:nvSpPr>
        <p:spPr>
          <a:xfrm>
            <a:off x="1168401" y="5741670"/>
            <a:ext cx="7353431"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grpSp>
        <p:nvGrpSpPr>
          <p:cNvPr id="47" name="Group 3">
            <a:extLst>
              <a:ext uri="{FF2B5EF4-FFF2-40B4-BE49-F238E27FC236}">
                <a16:creationId xmlns:a16="http://schemas.microsoft.com/office/drawing/2014/main" id="{762EE022-1F6B-450F-B24D-390EF321A15C}"/>
              </a:ext>
            </a:extLst>
          </p:cNvPr>
          <p:cNvGrpSpPr/>
          <p:nvPr userDrawn="1"/>
        </p:nvGrpSpPr>
        <p:grpSpPr>
          <a:xfrm>
            <a:off x="578864" y="7694125"/>
            <a:ext cx="4266251" cy="275663"/>
            <a:chOff x="5180309" y="7580771"/>
            <a:chExt cx="4266251" cy="275663"/>
          </a:xfrm>
        </p:grpSpPr>
        <p:sp>
          <p:nvSpPr>
            <p:cNvPr id="49" name="Footer Placeholder 4">
              <a:extLst>
                <a:ext uri="{FF2B5EF4-FFF2-40B4-BE49-F238E27FC236}">
                  <a16:creationId xmlns:a16="http://schemas.microsoft.com/office/drawing/2014/main" id="{F803F650-FBCD-42E2-8B97-A662198F68BE}"/>
                </a:ext>
              </a:extLst>
            </p:cNvPr>
            <p:cNvSpPr txBox="1">
              <a:spLocks/>
            </p:cNvSpPr>
            <p:nvPr userDrawn="1"/>
          </p:nvSpPr>
          <p:spPr>
            <a:xfrm>
              <a:off x="5681384" y="7580771"/>
              <a:ext cx="3765176"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err="1"/>
                <a:t>Luxoft</a:t>
              </a:r>
              <a:r>
                <a:rPr lang="en-GB" sz="1100" dirty="0"/>
                <a:t>, A DXC Technology Company. All rights reserved. </a:t>
              </a:r>
              <a:endParaRPr lang="en-US" sz="1100" dirty="0"/>
            </a:p>
          </p:txBody>
        </p:sp>
        <p:sp>
          <p:nvSpPr>
            <p:cNvPr id="50" name="Footer Placeholder 4">
              <a:extLst>
                <a:ext uri="{FF2B5EF4-FFF2-40B4-BE49-F238E27FC236}">
                  <a16:creationId xmlns:a16="http://schemas.microsoft.com/office/drawing/2014/main" id="{232004B2-78EE-4410-9C0B-C34CEEB570E8}"/>
                </a:ext>
              </a:extLst>
            </p:cNvPr>
            <p:cNvSpPr txBox="1">
              <a:spLocks/>
            </p:cNvSpPr>
            <p:nvPr userDrawn="1"/>
          </p:nvSpPr>
          <p:spPr>
            <a:xfrm>
              <a:off x="5180309" y="7582114"/>
              <a:ext cx="336177"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a:t>©</a:t>
              </a:r>
              <a:endParaRPr lang="en-US" sz="1100" dirty="0"/>
            </a:p>
          </p:txBody>
        </p:sp>
        <p:sp>
          <p:nvSpPr>
            <p:cNvPr id="51" name="Footer Placeholder 4">
              <a:extLst>
                <a:ext uri="{FF2B5EF4-FFF2-40B4-BE49-F238E27FC236}">
                  <a16:creationId xmlns:a16="http://schemas.microsoft.com/office/drawing/2014/main" id="{B22AF4F2-A215-41CD-ACC7-74D9C27199BC}"/>
                </a:ext>
              </a:extLst>
            </p:cNvPr>
            <p:cNvSpPr txBox="1">
              <a:spLocks/>
            </p:cNvSpPr>
            <p:nvPr userDrawn="1"/>
          </p:nvSpPr>
          <p:spPr>
            <a:xfrm>
              <a:off x="5368570" y="7603357"/>
              <a:ext cx="440558"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0A301F-15FE-3248-ADBA-4CACF8F9CB59}" type="datetimeyyyy">
                <a:rPr lang="ru-RU" sz="1100" smtClean="0"/>
                <a:t>2024</a:t>
              </a:fld>
              <a:endParaRPr lang="en-US" sz="1100" dirty="0"/>
            </a:p>
          </p:txBody>
        </p:sp>
      </p:grpSp>
    </p:spTree>
    <p:extLst>
      <p:ext uri="{BB962C8B-B14F-4D97-AF65-F5344CB8AC3E}">
        <p14:creationId xmlns:p14="http://schemas.microsoft.com/office/powerpoint/2010/main" val="272061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1"/>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February 20, 2024</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47" name="Text Box 115">
            <a:extLst>
              <a:ext uri="{FF2B5EF4-FFF2-40B4-BE49-F238E27FC236}">
                <a16:creationId xmlns:a16="http://schemas.microsoft.com/office/drawing/2014/main" id="{B207E4D1-23C4-49FF-8260-AC6970B95FC4}"/>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56" name="Rectangle: Single Corner Rounded 55">
            <a:extLst>
              <a:ext uri="{FF2B5EF4-FFF2-40B4-BE49-F238E27FC236}">
                <a16:creationId xmlns:a16="http://schemas.microsoft.com/office/drawing/2014/main" id="{106C60A4-E521-4756-B4C4-7D4CE00E4F0A}"/>
              </a:ext>
            </a:extLst>
          </p:cNvPr>
          <p:cNvSpPr/>
          <p:nvPr userDrawn="1"/>
        </p:nvSpPr>
        <p:spPr>
          <a:xfrm>
            <a:off x="695325" y="2057398"/>
            <a:ext cx="11201400" cy="3200400"/>
          </a:xfrm>
          <a:prstGeom prst="round1Rect">
            <a:avLst>
              <a:gd name="adj" fmla="val 24915"/>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itle 1">
            <a:extLst>
              <a:ext uri="{FF2B5EF4-FFF2-40B4-BE49-F238E27FC236}">
                <a16:creationId xmlns:a16="http://schemas.microsoft.com/office/drawing/2014/main" id="{083C3818-4368-434E-9D55-569CC18CE446}"/>
              </a:ext>
            </a:extLst>
          </p:cNvPr>
          <p:cNvSpPr>
            <a:spLocks noGrp="1"/>
          </p:cNvSpPr>
          <p:nvPr>
            <p:ph type="ctrTitle"/>
          </p:nvPr>
        </p:nvSpPr>
        <p:spPr>
          <a:xfrm>
            <a:off x="1168400" y="2057400"/>
            <a:ext cx="9931400" cy="3200400"/>
          </a:xfrm>
        </p:spPr>
        <p:txBody>
          <a:bodyPr anchor="ctr" anchorCtr="0">
            <a:noAutofit/>
          </a:bodyPr>
          <a:lstStyle>
            <a:lvl1pPr>
              <a:defRPr sz="5400">
                <a:solidFill>
                  <a:schemeClr val="bg1"/>
                </a:solidFill>
              </a:defRPr>
            </a:lvl1pPr>
          </a:lstStyle>
          <a:p>
            <a:r>
              <a:rPr lang="en-US"/>
              <a:t>Click to edit Master title style</a:t>
            </a:r>
            <a:endParaRPr lang="en-US" dirty="0"/>
          </a:p>
        </p:txBody>
      </p:sp>
      <p:sp>
        <p:nvSpPr>
          <p:cNvPr id="58" name="Subtitle 2">
            <a:extLst>
              <a:ext uri="{FF2B5EF4-FFF2-40B4-BE49-F238E27FC236}">
                <a16:creationId xmlns:a16="http://schemas.microsoft.com/office/drawing/2014/main" id="{A99EC16D-6BC6-4571-A314-8BE9BEF6FD89}"/>
              </a:ext>
            </a:extLst>
          </p:cNvPr>
          <p:cNvSpPr>
            <a:spLocks noGrp="1"/>
          </p:cNvSpPr>
          <p:nvPr>
            <p:ph type="subTitle" idx="1"/>
          </p:nvPr>
        </p:nvSpPr>
        <p:spPr>
          <a:xfrm>
            <a:off x="1168400" y="5686106"/>
            <a:ext cx="9931399" cy="914400"/>
          </a:xfrm>
        </p:spPr>
        <p:txBody>
          <a:bodyPr>
            <a:noAutofit/>
          </a:bodyPr>
          <a:lstStyle>
            <a:lvl1pPr marL="0" indent="0" algn="l">
              <a:spcBef>
                <a:spcPts val="0"/>
              </a:spcBef>
              <a:buNone/>
              <a:defRPr sz="2800">
                <a:solidFill>
                  <a:srgbClr val="63666F"/>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49" name="Footer Placeholder 4">
            <a:extLst>
              <a:ext uri="{FF2B5EF4-FFF2-40B4-BE49-F238E27FC236}">
                <a16:creationId xmlns:a16="http://schemas.microsoft.com/office/drawing/2014/main" id="{EF389A70-6BE4-4539-B55B-7C4D7A98A6DE}"/>
              </a:ext>
            </a:extLst>
          </p:cNvPr>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a:t>© 2021 Luxoft, A DXC Technology Company. All rights reserved. </a:t>
            </a:r>
            <a:endParaRPr lang="en-US" sz="1100" dirty="0"/>
          </a:p>
        </p:txBody>
      </p:sp>
      <p:pic>
        <p:nvPicPr>
          <p:cNvPr id="46" name="Picture 4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203" y="7219681"/>
            <a:ext cx="2048690" cy="843336"/>
          </a:xfrm>
          <a:prstGeom prst="rect">
            <a:avLst/>
          </a:prstGeom>
        </p:spPr>
      </p:pic>
    </p:spTree>
    <p:extLst>
      <p:ext uri="{BB962C8B-B14F-4D97-AF65-F5344CB8AC3E}">
        <p14:creationId xmlns:p14="http://schemas.microsoft.com/office/powerpoint/2010/main" val="58182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Section Header 1">
    <p:bg>
      <p:bgPr>
        <a:solidFill>
          <a:schemeClr val="bg1"/>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February 20, 2024</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47" name="Text Box 115">
            <a:extLst>
              <a:ext uri="{FF2B5EF4-FFF2-40B4-BE49-F238E27FC236}">
                <a16:creationId xmlns:a16="http://schemas.microsoft.com/office/drawing/2014/main" id="{B207E4D1-23C4-49FF-8260-AC6970B95FC4}"/>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56" name="Rectangle: Single Corner Rounded 55">
            <a:extLst>
              <a:ext uri="{FF2B5EF4-FFF2-40B4-BE49-F238E27FC236}">
                <a16:creationId xmlns:a16="http://schemas.microsoft.com/office/drawing/2014/main" id="{106C60A4-E521-4756-B4C4-7D4CE00E4F0A}"/>
              </a:ext>
            </a:extLst>
          </p:cNvPr>
          <p:cNvSpPr/>
          <p:nvPr userDrawn="1"/>
        </p:nvSpPr>
        <p:spPr>
          <a:xfrm>
            <a:off x="695325" y="2057398"/>
            <a:ext cx="11201400" cy="3200400"/>
          </a:xfrm>
          <a:prstGeom prst="round1Rect">
            <a:avLst>
              <a:gd name="adj" fmla="val 24915"/>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itle 1">
            <a:extLst>
              <a:ext uri="{FF2B5EF4-FFF2-40B4-BE49-F238E27FC236}">
                <a16:creationId xmlns:a16="http://schemas.microsoft.com/office/drawing/2014/main" id="{083C3818-4368-434E-9D55-569CC18CE446}"/>
              </a:ext>
            </a:extLst>
          </p:cNvPr>
          <p:cNvSpPr>
            <a:spLocks noGrp="1"/>
          </p:cNvSpPr>
          <p:nvPr>
            <p:ph type="ctrTitle"/>
          </p:nvPr>
        </p:nvSpPr>
        <p:spPr>
          <a:xfrm>
            <a:off x="1168400" y="2057400"/>
            <a:ext cx="9931400" cy="3200400"/>
          </a:xfrm>
        </p:spPr>
        <p:txBody>
          <a:bodyPr anchor="ctr" anchorCtr="0">
            <a:noAutofit/>
          </a:bodyPr>
          <a:lstStyle>
            <a:lvl1pPr>
              <a:defRPr sz="5400">
                <a:solidFill>
                  <a:schemeClr val="bg1"/>
                </a:solidFill>
              </a:defRPr>
            </a:lvl1pPr>
          </a:lstStyle>
          <a:p>
            <a:r>
              <a:rPr lang="en-US"/>
              <a:t>Click to edit Master title style</a:t>
            </a:r>
            <a:endParaRPr lang="en-US" dirty="0"/>
          </a:p>
        </p:txBody>
      </p:sp>
      <p:sp>
        <p:nvSpPr>
          <p:cNvPr id="58" name="Subtitle 2">
            <a:extLst>
              <a:ext uri="{FF2B5EF4-FFF2-40B4-BE49-F238E27FC236}">
                <a16:creationId xmlns:a16="http://schemas.microsoft.com/office/drawing/2014/main" id="{A99EC16D-6BC6-4571-A314-8BE9BEF6FD89}"/>
              </a:ext>
            </a:extLst>
          </p:cNvPr>
          <p:cNvSpPr>
            <a:spLocks noGrp="1"/>
          </p:cNvSpPr>
          <p:nvPr>
            <p:ph type="subTitle" idx="1"/>
          </p:nvPr>
        </p:nvSpPr>
        <p:spPr>
          <a:xfrm>
            <a:off x="1168400" y="5686106"/>
            <a:ext cx="9931399" cy="914400"/>
          </a:xfrm>
        </p:spPr>
        <p:txBody>
          <a:bodyPr>
            <a:noAutofit/>
          </a:bodyPr>
          <a:lstStyle>
            <a:lvl1pPr marL="0" indent="0" algn="l">
              <a:spcBef>
                <a:spcPts val="0"/>
              </a:spcBef>
              <a:buNone/>
              <a:defRPr sz="2800">
                <a:solidFill>
                  <a:srgbClr val="63666F"/>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49" name="Picture 4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203" y="7219681"/>
            <a:ext cx="2048690" cy="843336"/>
          </a:xfrm>
          <a:prstGeom prst="rect">
            <a:avLst/>
          </a:prstGeom>
        </p:spPr>
      </p:pic>
    </p:spTree>
    <p:extLst>
      <p:ext uri="{BB962C8B-B14F-4D97-AF65-F5344CB8AC3E}">
        <p14:creationId xmlns:p14="http://schemas.microsoft.com/office/powerpoint/2010/main" val="77195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Pr>
        <a:solidFill>
          <a:schemeClr val="bg1"/>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52" name="Rectangle: Single Corner Rounded 51">
            <a:extLst>
              <a:ext uri="{FF2B5EF4-FFF2-40B4-BE49-F238E27FC236}">
                <a16:creationId xmlns:a16="http://schemas.microsoft.com/office/drawing/2014/main" id="{16D803CF-5C46-4998-BEA0-760D4BDFAA5E}"/>
              </a:ext>
            </a:extLst>
          </p:cNvPr>
          <p:cNvSpPr/>
          <p:nvPr userDrawn="1"/>
        </p:nvSpPr>
        <p:spPr>
          <a:xfrm>
            <a:off x="685800" y="639764"/>
            <a:ext cx="8314499" cy="6538910"/>
          </a:xfrm>
          <a:prstGeom prst="round1Rect">
            <a:avLst>
              <a:gd name="adj" fmla="val 17070"/>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itle 1">
            <a:extLst>
              <a:ext uri="{FF2B5EF4-FFF2-40B4-BE49-F238E27FC236}">
                <a16:creationId xmlns:a16="http://schemas.microsoft.com/office/drawing/2014/main" id="{B8034992-7FB5-4D10-85B6-A1E0AA858F19}"/>
              </a:ext>
            </a:extLst>
          </p:cNvPr>
          <p:cNvSpPr>
            <a:spLocks noGrp="1"/>
          </p:cNvSpPr>
          <p:nvPr>
            <p:ph type="ctrTitle"/>
          </p:nvPr>
        </p:nvSpPr>
        <p:spPr>
          <a:xfrm>
            <a:off x="1214985" y="2117489"/>
            <a:ext cx="7217229" cy="2545080"/>
          </a:xfrm>
        </p:spPr>
        <p:txBody>
          <a:bodyPr anchor="ctr" anchorCtr="0">
            <a:noAutofit/>
          </a:bodyPr>
          <a:lstStyle>
            <a:lvl1pPr>
              <a:defRPr sz="5400">
                <a:solidFill>
                  <a:schemeClr val="bg1"/>
                </a:solidFill>
              </a:defRPr>
            </a:lvl1pPr>
          </a:lstStyle>
          <a:p>
            <a:r>
              <a:rPr lang="en-US"/>
              <a:t>Click to edit Master title style</a:t>
            </a:r>
            <a:endParaRPr lang="en-US" dirty="0"/>
          </a:p>
        </p:txBody>
      </p:sp>
      <p:sp>
        <p:nvSpPr>
          <p:cNvPr id="49" name="Subtitle 2">
            <a:extLst>
              <a:ext uri="{FF2B5EF4-FFF2-40B4-BE49-F238E27FC236}">
                <a16:creationId xmlns:a16="http://schemas.microsoft.com/office/drawing/2014/main" id="{95862D04-C327-4882-82FB-72E8CCD130B4}"/>
              </a:ext>
            </a:extLst>
          </p:cNvPr>
          <p:cNvSpPr>
            <a:spLocks noGrp="1"/>
          </p:cNvSpPr>
          <p:nvPr>
            <p:ph type="subTitle" idx="1"/>
          </p:nvPr>
        </p:nvSpPr>
        <p:spPr>
          <a:xfrm>
            <a:off x="1214985" y="4830209"/>
            <a:ext cx="7217229" cy="914400"/>
          </a:xfrm>
        </p:spPr>
        <p:txBody>
          <a:bodyPr>
            <a:noAutofit/>
          </a:bodyPr>
          <a:lstStyle>
            <a:lvl1pPr marL="0" indent="0" algn="l">
              <a:spcBef>
                <a:spcPts val="0"/>
              </a:spcBef>
              <a:buNone/>
              <a:defRPr sz="2800">
                <a:solidFill>
                  <a:schemeClr val="bg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46" name="Text Box 115">
            <a:extLst>
              <a:ext uri="{FF2B5EF4-FFF2-40B4-BE49-F238E27FC236}">
                <a16:creationId xmlns:a16="http://schemas.microsoft.com/office/drawing/2014/main" id="{B7410DDF-33B2-4E49-9D88-0AEC09F35B06}"/>
              </a:ext>
            </a:extLst>
          </p:cNvPr>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February 20, 2024</a:t>
            </a:fld>
            <a:endParaRPr lang="en-US" sz="1100" b="0" dirty="0">
              <a:solidFill>
                <a:schemeClr val="bg1"/>
              </a:solidFill>
            </a:endParaRPr>
          </a:p>
        </p:txBody>
      </p:sp>
      <p:sp>
        <p:nvSpPr>
          <p:cNvPr id="50" name="Text Box 115">
            <a:extLst>
              <a:ext uri="{FF2B5EF4-FFF2-40B4-BE49-F238E27FC236}">
                <a16:creationId xmlns:a16="http://schemas.microsoft.com/office/drawing/2014/main" id="{56CCFE87-E52F-4030-93DB-4F8A10CB8AFE}"/>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pic>
        <p:nvPicPr>
          <p:cNvPr id="53" name="Graphic 52">
            <a:extLst>
              <a:ext uri="{FF2B5EF4-FFF2-40B4-BE49-F238E27FC236}">
                <a16:creationId xmlns:a16="http://schemas.microsoft.com/office/drawing/2014/main" id="{082CA323-F067-4A36-86B4-C9C89385A4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800" y="7561481"/>
            <a:ext cx="2468880" cy="279976"/>
          </a:xfrm>
          <a:prstGeom prst="rect">
            <a:avLst/>
          </a:prstGeom>
        </p:spPr>
      </p:pic>
      <p:sp>
        <p:nvSpPr>
          <p:cNvPr id="54" name="Text Box 115">
            <a:extLst>
              <a:ext uri="{FF2B5EF4-FFF2-40B4-BE49-F238E27FC236}">
                <a16:creationId xmlns:a16="http://schemas.microsoft.com/office/drawing/2014/main" id="{7AE31F7D-644F-46E4-8808-DC117CACC5F9}"/>
              </a:ext>
            </a:extLst>
          </p:cNvPr>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February 20, 2024</a:t>
            </a:fld>
            <a:endParaRPr lang="en-US" sz="1100" b="0" dirty="0">
              <a:solidFill>
                <a:schemeClr val="tx1"/>
              </a:solidFill>
            </a:endParaRPr>
          </a:p>
        </p:txBody>
      </p:sp>
      <p:sp>
        <p:nvSpPr>
          <p:cNvPr id="55" name="Text Box 115">
            <a:extLst>
              <a:ext uri="{FF2B5EF4-FFF2-40B4-BE49-F238E27FC236}">
                <a16:creationId xmlns:a16="http://schemas.microsoft.com/office/drawing/2014/main" id="{95D42EA8-C373-4F2E-A7AA-89495E86AEA6}"/>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pic>
        <p:nvPicPr>
          <p:cNvPr id="45" name="Grafika 44">
            <a:extLst>
              <a:ext uri="{FF2B5EF4-FFF2-40B4-BE49-F238E27FC236}">
                <a16:creationId xmlns:a16="http://schemas.microsoft.com/office/drawing/2014/main" id="{66672ADE-1A7C-4849-9479-C2600913639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75618" y="7413169"/>
            <a:ext cx="1107462" cy="456361"/>
          </a:xfrm>
          <a:prstGeom prst="rect">
            <a:avLst/>
          </a:prstGeom>
        </p:spPr>
      </p:pic>
      <p:sp>
        <p:nvSpPr>
          <p:cNvPr id="56" name="Footer Placeholder 4">
            <a:extLst>
              <a:ext uri="{FF2B5EF4-FFF2-40B4-BE49-F238E27FC236}">
                <a16:creationId xmlns:a16="http://schemas.microsoft.com/office/drawing/2014/main" id="{6DBCA8F0-0A02-4BCC-A073-37F44B998011}"/>
              </a:ext>
            </a:extLst>
          </p:cNvPr>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a:t>© 2021 Luxoft, A DXC Technology Company. All rights reserved. </a:t>
            </a:r>
            <a:endParaRPr lang="en-US" sz="1100" dirty="0"/>
          </a:p>
        </p:txBody>
      </p:sp>
    </p:spTree>
    <p:extLst>
      <p:ext uri="{BB962C8B-B14F-4D97-AF65-F5344CB8AC3E}">
        <p14:creationId xmlns:p14="http://schemas.microsoft.com/office/powerpoint/2010/main" val="102730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3">
    <p:bg>
      <p:bgPr>
        <a:solidFill>
          <a:schemeClr val="bg1"/>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February 20, 2024</a:t>
            </a:fld>
            <a:endParaRPr lang="en-US" sz="1100" b="0" dirty="0">
              <a:solidFill>
                <a:schemeClr val="bg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47" name="Text Box 115">
            <a:extLst>
              <a:ext uri="{FF2B5EF4-FFF2-40B4-BE49-F238E27FC236}">
                <a16:creationId xmlns:a16="http://schemas.microsoft.com/office/drawing/2014/main" id="{B207E4D1-23C4-49FF-8260-AC6970B95FC4}"/>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57" name="Title 1">
            <a:extLst>
              <a:ext uri="{FF2B5EF4-FFF2-40B4-BE49-F238E27FC236}">
                <a16:creationId xmlns:a16="http://schemas.microsoft.com/office/drawing/2014/main" id="{083C3818-4368-434E-9D55-569CC18CE446}"/>
              </a:ext>
            </a:extLst>
          </p:cNvPr>
          <p:cNvSpPr>
            <a:spLocks noGrp="1"/>
          </p:cNvSpPr>
          <p:nvPr>
            <p:ph type="ctrTitle"/>
          </p:nvPr>
        </p:nvSpPr>
        <p:spPr>
          <a:xfrm>
            <a:off x="685800" y="2242164"/>
            <a:ext cx="10414000" cy="2229067"/>
          </a:xfrm>
        </p:spPr>
        <p:txBody>
          <a:bodyPr anchor="ctr" anchorCtr="0">
            <a:noAutofit/>
          </a:bodyPr>
          <a:lstStyle>
            <a:lvl1pPr>
              <a:defRPr sz="6000">
                <a:solidFill>
                  <a:schemeClr val="accent1"/>
                </a:solidFill>
              </a:defRPr>
            </a:lvl1pPr>
          </a:lstStyle>
          <a:p>
            <a:r>
              <a:rPr lang="en-US"/>
              <a:t>Click to edit Master title style</a:t>
            </a:r>
            <a:endParaRPr lang="en-US" dirty="0"/>
          </a:p>
        </p:txBody>
      </p:sp>
      <p:sp>
        <p:nvSpPr>
          <p:cNvPr id="58" name="Subtitle 2">
            <a:extLst>
              <a:ext uri="{FF2B5EF4-FFF2-40B4-BE49-F238E27FC236}">
                <a16:creationId xmlns:a16="http://schemas.microsoft.com/office/drawing/2014/main" id="{A99EC16D-6BC6-4571-A314-8BE9BEF6FD89}"/>
              </a:ext>
            </a:extLst>
          </p:cNvPr>
          <p:cNvSpPr>
            <a:spLocks noGrp="1"/>
          </p:cNvSpPr>
          <p:nvPr>
            <p:ph type="subTitle" idx="1"/>
          </p:nvPr>
        </p:nvSpPr>
        <p:spPr>
          <a:xfrm>
            <a:off x="685800" y="4620877"/>
            <a:ext cx="10413999" cy="914400"/>
          </a:xfrm>
        </p:spPr>
        <p:txBody>
          <a:bodyPr>
            <a:noAutofit/>
          </a:bodyPr>
          <a:lstStyle>
            <a:lvl1pPr marL="0" indent="0" algn="l">
              <a:spcBef>
                <a:spcPts val="0"/>
              </a:spcBef>
              <a:buNone/>
              <a:defRPr sz="2800">
                <a:solidFill>
                  <a:srgbClr val="63666F"/>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45" name="Picture 4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203" y="7219681"/>
            <a:ext cx="2048690" cy="843336"/>
          </a:xfrm>
          <a:prstGeom prst="rect">
            <a:avLst/>
          </a:prstGeom>
        </p:spPr>
      </p:pic>
    </p:spTree>
    <p:extLst>
      <p:ext uri="{BB962C8B-B14F-4D97-AF65-F5344CB8AC3E}">
        <p14:creationId xmlns:p14="http://schemas.microsoft.com/office/powerpoint/2010/main" val="355849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DXC Logo Slide">
    <p:bg>
      <p:bgPr>
        <a:solidFill>
          <a:schemeClr val="bg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91440" y="-91440"/>
            <a:ext cx="14813280" cy="841248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grpSp>
        <p:nvGrpSpPr>
          <p:cNvPr id="40" name="Group 3">
            <a:extLst>
              <a:ext uri="{FF2B5EF4-FFF2-40B4-BE49-F238E27FC236}">
                <a16:creationId xmlns:a16="http://schemas.microsoft.com/office/drawing/2014/main" id="{A4740BAF-E55C-41B4-9D8F-20EFCB1D9DF5}"/>
              </a:ext>
            </a:extLst>
          </p:cNvPr>
          <p:cNvGrpSpPr/>
          <p:nvPr userDrawn="1"/>
        </p:nvGrpSpPr>
        <p:grpSpPr>
          <a:xfrm>
            <a:off x="10018061" y="7718602"/>
            <a:ext cx="4266251" cy="275663"/>
            <a:chOff x="5180309" y="7580771"/>
            <a:chExt cx="4266251" cy="275663"/>
          </a:xfrm>
        </p:grpSpPr>
        <p:sp>
          <p:nvSpPr>
            <p:cNvPr id="41" name="Footer Placeholder 4">
              <a:extLst>
                <a:ext uri="{FF2B5EF4-FFF2-40B4-BE49-F238E27FC236}">
                  <a16:creationId xmlns:a16="http://schemas.microsoft.com/office/drawing/2014/main" id="{CD5E5A76-CF93-42B9-8734-9AB6DE5B0C05}"/>
                </a:ext>
              </a:extLst>
            </p:cNvPr>
            <p:cNvSpPr txBox="1">
              <a:spLocks/>
            </p:cNvSpPr>
            <p:nvPr userDrawn="1"/>
          </p:nvSpPr>
          <p:spPr>
            <a:xfrm>
              <a:off x="5681384" y="7580771"/>
              <a:ext cx="3765176"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err="1"/>
                <a:t>Luxoft</a:t>
              </a:r>
              <a:r>
                <a:rPr lang="en-GB" sz="1100" dirty="0"/>
                <a:t>, A DXC Technology Company. All rights reserved. </a:t>
              </a:r>
              <a:endParaRPr lang="en-US" sz="1100" dirty="0"/>
            </a:p>
          </p:txBody>
        </p:sp>
        <p:sp>
          <p:nvSpPr>
            <p:cNvPr id="42" name="Footer Placeholder 4">
              <a:extLst>
                <a:ext uri="{FF2B5EF4-FFF2-40B4-BE49-F238E27FC236}">
                  <a16:creationId xmlns:a16="http://schemas.microsoft.com/office/drawing/2014/main" id="{7BDC4FD3-2E2A-4492-B9D5-AB7815CA6490}"/>
                </a:ext>
              </a:extLst>
            </p:cNvPr>
            <p:cNvSpPr txBox="1">
              <a:spLocks/>
            </p:cNvSpPr>
            <p:nvPr userDrawn="1"/>
          </p:nvSpPr>
          <p:spPr>
            <a:xfrm>
              <a:off x="5180309" y="7582114"/>
              <a:ext cx="336177"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a:t>©</a:t>
              </a:r>
              <a:endParaRPr lang="en-US" sz="1100" dirty="0"/>
            </a:p>
          </p:txBody>
        </p:sp>
        <p:sp>
          <p:nvSpPr>
            <p:cNvPr id="43" name="Footer Placeholder 4">
              <a:extLst>
                <a:ext uri="{FF2B5EF4-FFF2-40B4-BE49-F238E27FC236}">
                  <a16:creationId xmlns:a16="http://schemas.microsoft.com/office/drawing/2014/main" id="{B322C845-80D4-4B00-9745-E7328F5B1420}"/>
                </a:ext>
              </a:extLst>
            </p:cNvPr>
            <p:cNvSpPr txBox="1">
              <a:spLocks/>
            </p:cNvSpPr>
            <p:nvPr userDrawn="1"/>
          </p:nvSpPr>
          <p:spPr>
            <a:xfrm>
              <a:off x="5368570" y="7603357"/>
              <a:ext cx="440558"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0A301F-15FE-3248-ADBA-4CACF8F9CB59}" type="datetimeyyyy">
                <a:rPr lang="ru-RU" sz="1100" smtClean="0"/>
                <a:t>2024</a:t>
              </a:fld>
              <a:endParaRPr lang="en-US" sz="1100" dirty="0"/>
            </a:p>
          </p:txBody>
        </p:sp>
      </p:grpSp>
      <p:pic>
        <p:nvPicPr>
          <p:cNvPr id="38" name="Picture 3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79129" y="2865012"/>
            <a:ext cx="6072142" cy="2499577"/>
          </a:xfrm>
          <a:prstGeom prst="rect">
            <a:avLst/>
          </a:prstGeom>
        </p:spPr>
      </p:pic>
    </p:spTree>
    <p:extLst>
      <p:ext uri="{BB962C8B-B14F-4D97-AF65-F5344CB8AC3E}">
        <p14:creationId xmlns:p14="http://schemas.microsoft.com/office/powerpoint/2010/main" val="373054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Purple Tab Shape Title Slide 3">
    <p:spTree>
      <p:nvGrpSpPr>
        <p:cNvPr id="1" name=""/>
        <p:cNvGrpSpPr/>
        <p:nvPr/>
      </p:nvGrpSpPr>
      <p:grpSpPr>
        <a:xfrm>
          <a:off x="0" y="0"/>
          <a:ext cx="0" cy="0"/>
          <a:chOff x="0" y="0"/>
          <a:chExt cx="0" cy="0"/>
        </a:xfrm>
      </p:grpSpPr>
      <p:sp>
        <p:nvSpPr>
          <p:cNvPr id="44" name="Rectangle: Single Corner Rounded 43">
            <a:extLst>
              <a:ext uri="{FF2B5EF4-FFF2-40B4-BE49-F238E27FC236}">
                <a16:creationId xmlns:a16="http://schemas.microsoft.com/office/drawing/2014/main" id="{2C9C6690-9226-4F0C-A542-C330AFCC2AF3}"/>
              </a:ext>
            </a:extLst>
          </p:cNvPr>
          <p:cNvSpPr/>
          <p:nvPr userDrawn="1"/>
        </p:nvSpPr>
        <p:spPr>
          <a:xfrm>
            <a:off x="685800" y="2057400"/>
            <a:ext cx="11201400" cy="3200400"/>
          </a:xfrm>
          <a:prstGeom prst="round1Rect">
            <a:avLst>
              <a:gd name="adj" fmla="val 28348"/>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43" name="Title 1">
            <a:extLst>
              <a:ext uri="{FF2B5EF4-FFF2-40B4-BE49-F238E27FC236}">
                <a16:creationId xmlns:a16="http://schemas.microsoft.com/office/drawing/2014/main" id="{32FF021F-9D63-4AEC-B29B-F9D3753BE294}"/>
              </a:ext>
            </a:extLst>
          </p:cNvPr>
          <p:cNvSpPr>
            <a:spLocks noGrp="1"/>
          </p:cNvSpPr>
          <p:nvPr>
            <p:ph type="ctrTitle"/>
          </p:nvPr>
        </p:nvSpPr>
        <p:spPr>
          <a:xfrm>
            <a:off x="1168399" y="2057401"/>
            <a:ext cx="9931400" cy="3181087"/>
          </a:xfrm>
        </p:spPr>
        <p:txBody>
          <a:bodyPr anchor="ctr" anchorCtr="0">
            <a:noAutofit/>
          </a:bodyPr>
          <a:lstStyle>
            <a:lvl1pPr>
              <a:defRPr sz="5400">
                <a:solidFill>
                  <a:schemeClr val="bg1"/>
                </a:solidFill>
              </a:defRPr>
            </a:lvl1pPr>
          </a:lstStyle>
          <a:p>
            <a:r>
              <a:rPr lang="en-US" dirty="0"/>
              <a:t>Click to edit Master title style</a:t>
            </a:r>
          </a:p>
        </p:txBody>
      </p:sp>
      <p:sp>
        <p:nvSpPr>
          <p:cNvPr id="45" name="Subtitle 2">
            <a:extLst>
              <a:ext uri="{FF2B5EF4-FFF2-40B4-BE49-F238E27FC236}">
                <a16:creationId xmlns:a16="http://schemas.microsoft.com/office/drawing/2014/main" id="{D9BF61BC-E8BB-4C55-B47E-8C398FC207EC}"/>
              </a:ext>
            </a:extLst>
          </p:cNvPr>
          <p:cNvSpPr>
            <a:spLocks noGrp="1"/>
          </p:cNvSpPr>
          <p:nvPr>
            <p:ph type="subTitle" idx="1"/>
          </p:nvPr>
        </p:nvSpPr>
        <p:spPr>
          <a:xfrm>
            <a:off x="1168399" y="5678701"/>
            <a:ext cx="9931399" cy="914400"/>
          </a:xfrm>
        </p:spPr>
        <p:txBody>
          <a:bodyPr>
            <a:noAutofit/>
          </a:bodyPr>
          <a:lstStyle>
            <a:lvl1pPr marL="0" indent="0" algn="l">
              <a:spcBef>
                <a:spcPts val="0"/>
              </a:spcBef>
              <a:buNone/>
              <a:defRPr sz="2800">
                <a:solidFill>
                  <a:srgbClr val="63666F"/>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dirty="0"/>
              <a:t>Click to edit Master subtitle style</a:t>
            </a:r>
          </a:p>
        </p:txBody>
      </p:sp>
      <p:grpSp>
        <p:nvGrpSpPr>
          <p:cNvPr id="47" name="Group 3">
            <a:extLst>
              <a:ext uri="{FF2B5EF4-FFF2-40B4-BE49-F238E27FC236}">
                <a16:creationId xmlns:a16="http://schemas.microsoft.com/office/drawing/2014/main" id="{DE6920B9-1B18-4AAA-A252-B3117674BB8F}"/>
              </a:ext>
            </a:extLst>
          </p:cNvPr>
          <p:cNvGrpSpPr/>
          <p:nvPr userDrawn="1"/>
        </p:nvGrpSpPr>
        <p:grpSpPr>
          <a:xfrm>
            <a:off x="578864" y="7694125"/>
            <a:ext cx="4266251" cy="275663"/>
            <a:chOff x="5180309" y="7580771"/>
            <a:chExt cx="4266251" cy="275663"/>
          </a:xfrm>
        </p:grpSpPr>
        <p:sp>
          <p:nvSpPr>
            <p:cNvPr id="49" name="Footer Placeholder 4">
              <a:extLst>
                <a:ext uri="{FF2B5EF4-FFF2-40B4-BE49-F238E27FC236}">
                  <a16:creationId xmlns:a16="http://schemas.microsoft.com/office/drawing/2014/main" id="{CA92D7E5-6F65-456D-9A3D-FCAD414A4940}"/>
                </a:ext>
              </a:extLst>
            </p:cNvPr>
            <p:cNvSpPr txBox="1">
              <a:spLocks/>
            </p:cNvSpPr>
            <p:nvPr userDrawn="1"/>
          </p:nvSpPr>
          <p:spPr>
            <a:xfrm>
              <a:off x="5681384" y="7580771"/>
              <a:ext cx="3765176"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err="1"/>
                <a:t>Luxoft</a:t>
              </a:r>
              <a:r>
                <a:rPr lang="en-GB" sz="1100" dirty="0"/>
                <a:t>, A DXC Technology Company. All rights reserved. </a:t>
              </a:r>
              <a:endParaRPr lang="en-US" sz="1100" dirty="0"/>
            </a:p>
          </p:txBody>
        </p:sp>
        <p:sp>
          <p:nvSpPr>
            <p:cNvPr id="50" name="Footer Placeholder 4">
              <a:extLst>
                <a:ext uri="{FF2B5EF4-FFF2-40B4-BE49-F238E27FC236}">
                  <a16:creationId xmlns:a16="http://schemas.microsoft.com/office/drawing/2014/main" id="{724BEABC-BAED-4312-9129-04D50195085F}"/>
                </a:ext>
              </a:extLst>
            </p:cNvPr>
            <p:cNvSpPr txBox="1">
              <a:spLocks/>
            </p:cNvSpPr>
            <p:nvPr userDrawn="1"/>
          </p:nvSpPr>
          <p:spPr>
            <a:xfrm>
              <a:off x="5180309" y="7582114"/>
              <a:ext cx="336177"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a:t>©</a:t>
              </a:r>
              <a:endParaRPr lang="en-US" sz="1100" dirty="0"/>
            </a:p>
          </p:txBody>
        </p:sp>
        <p:sp>
          <p:nvSpPr>
            <p:cNvPr id="51" name="Footer Placeholder 4">
              <a:extLst>
                <a:ext uri="{FF2B5EF4-FFF2-40B4-BE49-F238E27FC236}">
                  <a16:creationId xmlns:a16="http://schemas.microsoft.com/office/drawing/2014/main" id="{433FE2B0-5CFF-4E89-A998-BC955907CBFF}"/>
                </a:ext>
              </a:extLst>
            </p:cNvPr>
            <p:cNvSpPr txBox="1">
              <a:spLocks/>
            </p:cNvSpPr>
            <p:nvPr userDrawn="1"/>
          </p:nvSpPr>
          <p:spPr>
            <a:xfrm>
              <a:off x="5368570" y="7603357"/>
              <a:ext cx="440558"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0A301F-15FE-3248-ADBA-4CACF8F9CB59}" type="datetimeyyyy">
                <a:rPr lang="ru-RU" sz="1100" smtClean="0"/>
                <a:t>2024</a:t>
              </a:fld>
              <a:endParaRPr lang="en-US" sz="1100" dirty="0"/>
            </a:p>
          </p:txBody>
        </p:sp>
      </p:grpSp>
      <p:pic>
        <p:nvPicPr>
          <p:cNvPr id="46" name="Picture 4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1631" y="386372"/>
            <a:ext cx="3330465" cy="1370974"/>
          </a:xfrm>
          <a:prstGeom prst="rect">
            <a:avLst/>
          </a:prstGeom>
        </p:spPr>
      </p:pic>
    </p:spTree>
    <p:extLst>
      <p:ext uri="{BB962C8B-B14F-4D97-AF65-F5344CB8AC3E}">
        <p14:creationId xmlns:p14="http://schemas.microsoft.com/office/powerpoint/2010/main" val="171721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203" y="7219681"/>
            <a:ext cx="2048690" cy="843336"/>
          </a:xfrm>
          <a:prstGeom prst="rect">
            <a:avLst/>
          </a:prstGeom>
        </p:spPr>
      </p:pic>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7315200" y="0"/>
            <a:ext cx="7315200" cy="8229600"/>
          </a:xfrm>
          <a:solidFill>
            <a:schemeClr val="bg1">
              <a:lumMod val="85000"/>
            </a:schemeClr>
          </a:solidFill>
        </p:spPr>
        <p:txBody>
          <a:bodyPr anchor="ctr" anchorCtr="0">
            <a:normAutofit/>
          </a:bodyPr>
          <a:lstStyle>
            <a:lvl1pPr algn="ctr">
              <a:defRPr sz="1600" b="0"/>
            </a:lvl1pPr>
          </a:lstStyle>
          <a:p>
            <a:r>
              <a:rPr lang="en-US"/>
              <a:t>Click icon to add picture</a:t>
            </a:r>
            <a:endParaRPr lang="en-US" dirty="0"/>
          </a:p>
        </p:txBody>
      </p:sp>
      <p:sp>
        <p:nvSpPr>
          <p:cNvPr id="4" name="Title 3"/>
          <p:cNvSpPr>
            <a:spLocks noGrp="1"/>
          </p:cNvSpPr>
          <p:nvPr>
            <p:ph type="title"/>
          </p:nvPr>
        </p:nvSpPr>
        <p:spPr>
          <a:xfrm>
            <a:off x="685800" y="639763"/>
            <a:ext cx="6400800" cy="1417635"/>
          </a:xfrm>
        </p:spPr>
        <p:txBody>
          <a:bodyPr/>
          <a:lstStyle/>
          <a:p>
            <a:r>
              <a:rPr lang="en-US"/>
              <a:t>Click to edit Master title style</a:t>
            </a:r>
            <a:endParaRPr lang="en-US" dirty="0"/>
          </a:p>
        </p:txBody>
      </p:sp>
      <p:sp>
        <p:nvSpPr>
          <p:cNvPr id="1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tx1"/>
                </a:solidFill>
              </a:rPr>
              <a:pPr/>
              <a:t>‹#›</a:t>
            </a:fld>
            <a:endParaRPr lang="en-US" sz="1100" b="1" dirty="0">
              <a:solidFill>
                <a:schemeClr val="tx1"/>
              </a:solidFill>
            </a:endParaRPr>
          </a:p>
        </p:txBody>
      </p:sp>
      <p:sp>
        <p:nvSpPr>
          <p:cNvPr id="3" name="Content Placeholder 2"/>
          <p:cNvSpPr>
            <a:spLocks noGrp="1"/>
          </p:cNvSpPr>
          <p:nvPr>
            <p:ph sz="quarter" idx="14"/>
          </p:nvPr>
        </p:nvSpPr>
        <p:spPr>
          <a:xfrm>
            <a:off x="685800" y="2057398"/>
            <a:ext cx="6400800" cy="512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566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ytuł i zawartość">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203" y="7219681"/>
            <a:ext cx="2048690" cy="843336"/>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marL="457200" indent="-228600">
              <a:buFont typeface="Arial" pitchFamily="34" charset="0"/>
              <a:buChar char="–"/>
              <a:defRPr/>
            </a:lvl4pPr>
            <a:lvl5pPr marL="685800" indent="-228600">
              <a:buFont typeface="Arial" pitchFamily="34" charset="0"/>
              <a:buChar char="–"/>
              <a:defRPr/>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Tree>
    <p:extLst>
      <p:ext uri="{BB962C8B-B14F-4D97-AF65-F5344CB8AC3E}">
        <p14:creationId xmlns:p14="http://schemas.microsoft.com/office/powerpoint/2010/main" val="68884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4630400" cy="8229600"/>
          </a:xfrm>
          <a:solidFill>
            <a:schemeClr val="bg1">
              <a:lumMod val="85000"/>
            </a:schemeClr>
          </a:solidFill>
        </p:spPr>
        <p:txBody>
          <a:bodyPr anchor="ctr" anchorCtr="0">
            <a:normAutofit/>
          </a:bodyPr>
          <a:lstStyle>
            <a:lvl1pPr algn="ctr">
              <a:defRPr sz="1600" b="0">
                <a:solidFill>
                  <a:schemeClr val="bg1"/>
                </a:solidFill>
              </a:defRPr>
            </a:lvl1pPr>
          </a:lstStyle>
          <a:p>
            <a:r>
              <a:rPr lang="en-US"/>
              <a:t>Click icon to add picture</a:t>
            </a:r>
            <a:endParaRPr lang="en-US" dirty="0"/>
          </a:p>
        </p:txBody>
      </p:sp>
      <p:sp>
        <p:nvSpPr>
          <p:cNvPr id="15"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698" y="7219681"/>
            <a:ext cx="2048690" cy="843336"/>
          </a:xfrm>
          <a:prstGeom prst="rect">
            <a:avLst/>
          </a:prstGeom>
        </p:spPr>
      </p:pic>
    </p:spTree>
    <p:extLst>
      <p:ext uri="{BB962C8B-B14F-4D97-AF65-F5344CB8AC3E}">
        <p14:creationId xmlns:p14="http://schemas.microsoft.com/office/powerpoint/2010/main" val="119637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w/Callout">
    <p:spTree>
      <p:nvGrpSpPr>
        <p:cNvPr id="1" name=""/>
        <p:cNvGrpSpPr/>
        <p:nvPr/>
      </p:nvGrpSpPr>
      <p:grpSpPr>
        <a:xfrm>
          <a:off x="0" y="0"/>
          <a:ext cx="0" cy="0"/>
          <a:chOff x="0" y="0"/>
          <a:chExt cx="0" cy="0"/>
        </a:xfrm>
      </p:grpSpPr>
      <p:sp>
        <p:nvSpPr>
          <p:cNvPr id="2" name="Title 1"/>
          <p:cNvSpPr>
            <a:spLocks noGrp="1"/>
          </p:cNvSpPr>
          <p:nvPr>
            <p:ph type="title"/>
          </p:nvPr>
        </p:nvSpPr>
        <p:spPr>
          <a:xfrm>
            <a:off x="685799" y="639764"/>
            <a:ext cx="10660075" cy="673100"/>
          </a:xfrm>
        </p:spPr>
        <p:txBody>
          <a:bodyPr/>
          <a:lstStyle/>
          <a:p>
            <a:r>
              <a:rPr lang="en-US"/>
              <a:t>Click to edit Master title style</a:t>
            </a:r>
          </a:p>
        </p:txBody>
      </p:sp>
      <p:sp>
        <p:nvSpPr>
          <p:cNvPr id="3" name="Content Placeholder 2"/>
          <p:cNvSpPr>
            <a:spLocks noGrp="1"/>
          </p:cNvSpPr>
          <p:nvPr>
            <p:ph idx="1"/>
          </p:nvPr>
        </p:nvSpPr>
        <p:spPr/>
        <p:txBody>
          <a:bodyPr/>
          <a:lstStyle>
            <a:lvl4pPr marL="457200" indent="-228600">
              <a:buFont typeface="Arial" pitchFamily="34" charset="0"/>
              <a:buChar char="–"/>
              <a:defRPr/>
            </a:lvl4pPr>
            <a:lvl5pPr marL="685800" indent="-228600">
              <a:buFont typeface="Arial" pitchFamily="34" charset="0"/>
              <a:buChar char="–"/>
              <a:defRPr/>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Single Corner Rounded 3">
            <a:extLst>
              <a:ext uri="{FF2B5EF4-FFF2-40B4-BE49-F238E27FC236}">
                <a16:creationId xmlns:a16="http://schemas.microsoft.com/office/drawing/2014/main" id="{91994B2C-2165-46A4-99A0-7921C65A1197}"/>
              </a:ext>
            </a:extLst>
          </p:cNvPr>
          <p:cNvSpPr/>
          <p:nvPr userDrawn="1"/>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2">
            <a:extLst>
              <a:ext uri="{FF2B5EF4-FFF2-40B4-BE49-F238E27FC236}">
                <a16:creationId xmlns:a16="http://schemas.microsoft.com/office/drawing/2014/main" id="{A72A6A47-BB63-437D-9497-6B68158905D8}"/>
              </a:ext>
            </a:extLst>
          </p:cNvPr>
          <p:cNvSpPr>
            <a:spLocks noGrp="1"/>
          </p:cNvSpPr>
          <p:nvPr>
            <p:ph idx="10" hasCustomPrompt="1"/>
          </p:nvPr>
        </p:nvSpPr>
        <p:spPr>
          <a:xfrm>
            <a:off x="11715750" y="1"/>
            <a:ext cx="2601384" cy="776046"/>
          </a:xfrm>
        </p:spPr>
        <p:txBody>
          <a:bodyPr anchor="ctr" anchorCtr="0">
            <a:normAutofit/>
          </a:bodyPr>
          <a:lstStyle>
            <a:lvl1pPr algn="ctr">
              <a:defRPr sz="1600">
                <a:solidFill>
                  <a:schemeClr val="bg1"/>
                </a:solidFill>
              </a:defRPr>
            </a:lvl1pPr>
            <a:lvl2pPr>
              <a:defRPr sz="1400"/>
            </a:lvl2pPr>
            <a:lvl3pPr>
              <a:defRPr sz="1400"/>
            </a:lvl3pPr>
            <a:lvl4pPr marL="457200" indent="-228600">
              <a:buFont typeface="Arial" pitchFamily="34" charset="0"/>
              <a:buChar char="–"/>
              <a:defRPr sz="1400"/>
            </a:lvl4pPr>
            <a:lvl5pPr marL="685800" indent="-228600">
              <a:buFont typeface="Arial" pitchFamily="34" charset="0"/>
              <a:buChar char="–"/>
              <a:defRPr sz="1400"/>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dirty="0"/>
              <a:t>Click to edit Master </a:t>
            </a:r>
            <a:br>
              <a:rPr lang="en-US" dirty="0"/>
            </a:br>
            <a:r>
              <a:rPr lang="en-US" dirty="0"/>
              <a:t>text styles</a:t>
            </a:r>
          </a:p>
        </p:txBody>
      </p:sp>
      <p:sp>
        <p:nvSpPr>
          <p:cNvPr id="6" name="Text Box 115">
            <a:extLst>
              <a:ext uri="{FF2B5EF4-FFF2-40B4-BE49-F238E27FC236}">
                <a16:creationId xmlns:a16="http://schemas.microsoft.com/office/drawing/2014/main" id="{B207E4D1-23C4-49FF-8260-AC6970B95FC4}"/>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203" y="7219681"/>
            <a:ext cx="2048690" cy="843336"/>
          </a:xfrm>
          <a:prstGeom prst="rect">
            <a:avLst/>
          </a:prstGeom>
        </p:spPr>
      </p:pic>
      <p:sp>
        <p:nvSpPr>
          <p:cNvPr id="8" name="Text Placeholder 9">
            <a:extLst>
              <a:ext uri="{FF2B5EF4-FFF2-40B4-BE49-F238E27FC236}">
                <a16:creationId xmlns:a16="http://schemas.microsoft.com/office/drawing/2014/main" id="{A5CFA0CD-A27F-476D-BD29-3BD429637413}"/>
              </a:ext>
            </a:extLst>
          </p:cNvPr>
          <p:cNvSpPr>
            <a:spLocks noGrp="1"/>
          </p:cNvSpPr>
          <p:nvPr>
            <p:ph type="body" sz="quarter" idx="11"/>
          </p:nvPr>
        </p:nvSpPr>
        <p:spPr>
          <a:xfrm>
            <a:off x="685800" y="1312863"/>
            <a:ext cx="8393113" cy="566737"/>
          </a:xfrm>
        </p:spPr>
        <p:txBody>
          <a:bodyPr>
            <a:normAutofit/>
          </a:bodyPr>
          <a:lstStyle>
            <a:lvl1pPr>
              <a:defRPr sz="2400" b="1"/>
            </a:lvl1pPr>
            <a:lvl2pPr>
              <a:defRPr b="1"/>
            </a:lvl2pPr>
            <a:lvl3pPr marL="0" indent="0">
              <a:buNone/>
              <a:defRPr b="1"/>
            </a:lvl3pPr>
            <a:lvl4pPr marL="228600" indent="0">
              <a:buNone/>
              <a:defRPr b="1"/>
            </a:lvl4pPr>
            <a:lvl5pPr marL="457200" indent="0">
              <a:buNone/>
              <a:defRPr b="1"/>
            </a:lvl5pPr>
          </a:lstStyle>
          <a:p>
            <a:pPr lvl="0"/>
            <a:r>
              <a:rPr lang="en-US" dirty="0"/>
              <a:t>Click to edit</a:t>
            </a:r>
          </a:p>
        </p:txBody>
      </p:sp>
    </p:spTree>
    <p:extLst>
      <p:ext uri="{BB962C8B-B14F-4D97-AF65-F5344CB8AC3E}">
        <p14:creationId xmlns:p14="http://schemas.microsoft.com/office/powerpoint/2010/main" val="373689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wa elementy zawartości">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6400800" cy="5121276"/>
          </a:xfrm>
          <a:noFill/>
        </p:spPr>
        <p:txBody>
          <a:bodyPr>
            <a:normAutofit/>
          </a:bodyPr>
          <a:lstStyle>
            <a:lvl1pPr>
              <a:defRPr sz="2000"/>
            </a:lvl1pPr>
            <a:lvl2pPr>
              <a:defRPr sz="2000"/>
            </a:lvl2pPr>
            <a:lvl3pPr>
              <a:defRPr sz="2000"/>
            </a:lvl3pPr>
            <a:lvl4pPr marL="457200" indent="-228600">
              <a:buFont typeface="Arial" pitchFamily="34" charset="0"/>
              <a:buChar char="–"/>
              <a:defRPr sz="2000"/>
            </a:lvl4pPr>
            <a:lvl5pPr marL="685800" indent="-228600">
              <a:buFont typeface="Arial" pitchFamily="34" charset="0"/>
              <a:buChar char="–"/>
              <a:defRPr sz="2000"/>
            </a:lvl5pPr>
            <a:lvl6pPr marL="914400" indent="-228600">
              <a:buFont typeface="Arial" pitchFamily="34" charset="0"/>
              <a:buChar char="–"/>
              <a:defRPr sz="2000" baseline="0"/>
            </a:lvl6pPr>
            <a:lvl7pPr marL="1143000" indent="-228600">
              <a:buFont typeface="Arial" pitchFamily="34" charset="0"/>
              <a:buChar char="–"/>
              <a:defRPr sz="2000" baseline="0"/>
            </a:lvl7pPr>
            <a:lvl8pPr marL="1371600" indent="-228600">
              <a:buFont typeface="Arial" pitchFamily="34" charset="0"/>
              <a:buChar char="–"/>
              <a:defRPr sz="2000" baseline="0"/>
            </a:lvl8pPr>
            <a:lvl9pPr marL="1600200" indent="-228600">
              <a:buFont typeface="Arial" pitchFamily="34" charset="0"/>
              <a:buChar cha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800" y="2057398"/>
            <a:ext cx="6400800" cy="5121274"/>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685800" y="639764"/>
            <a:ext cx="13258800" cy="673100"/>
          </a:xfrm>
        </p:spPr>
        <p:txBody>
          <a:bodyPr/>
          <a:lstStyle/>
          <a:p>
            <a:r>
              <a:rPr lang="en-US"/>
              <a:t>Click to edit Master title style</a:t>
            </a:r>
            <a:endParaRPr lang="en-US" dirty="0"/>
          </a:p>
        </p:txBody>
      </p:sp>
      <p:sp>
        <p:nvSpPr>
          <p:cNvPr id="5" name="Text Box 115">
            <a:extLst>
              <a:ext uri="{FF2B5EF4-FFF2-40B4-BE49-F238E27FC236}">
                <a16:creationId xmlns:a16="http://schemas.microsoft.com/office/drawing/2014/main" id="{B207E4D1-23C4-49FF-8260-AC6970B95FC4}"/>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203" y="7219681"/>
            <a:ext cx="2048690" cy="843336"/>
          </a:xfrm>
          <a:prstGeom prst="rect">
            <a:avLst/>
          </a:prstGeom>
        </p:spPr>
      </p:pic>
      <p:sp>
        <p:nvSpPr>
          <p:cNvPr id="7" name="Text Placeholder 9">
            <a:extLst>
              <a:ext uri="{FF2B5EF4-FFF2-40B4-BE49-F238E27FC236}">
                <a16:creationId xmlns:a16="http://schemas.microsoft.com/office/drawing/2014/main" id="{CF7ADE17-58DF-4F78-8452-C5F930DB8576}"/>
              </a:ext>
            </a:extLst>
          </p:cNvPr>
          <p:cNvSpPr>
            <a:spLocks noGrp="1"/>
          </p:cNvSpPr>
          <p:nvPr>
            <p:ph type="body" sz="quarter" idx="11"/>
          </p:nvPr>
        </p:nvSpPr>
        <p:spPr>
          <a:xfrm>
            <a:off x="685800" y="1312863"/>
            <a:ext cx="8393113" cy="566737"/>
          </a:xfrm>
        </p:spPr>
        <p:txBody>
          <a:bodyPr>
            <a:normAutofit/>
          </a:bodyPr>
          <a:lstStyle>
            <a:lvl1pPr>
              <a:defRPr sz="2400" b="1"/>
            </a:lvl1pPr>
            <a:lvl2pPr>
              <a:defRPr b="1"/>
            </a:lvl2pPr>
            <a:lvl3pPr marL="0" indent="0">
              <a:buNone/>
              <a:defRPr b="1"/>
            </a:lvl3pPr>
            <a:lvl4pPr marL="228600" indent="0">
              <a:buNone/>
              <a:defRPr b="1"/>
            </a:lvl4pPr>
            <a:lvl5pPr marL="457200" indent="0">
              <a:buNone/>
              <a:defRPr b="1"/>
            </a:lvl5pPr>
          </a:lstStyle>
          <a:p>
            <a:pPr lvl="0"/>
            <a:r>
              <a:rPr lang="en-US" dirty="0"/>
              <a:t>Click to edit</a:t>
            </a:r>
          </a:p>
        </p:txBody>
      </p:sp>
      <p:sp>
        <p:nvSpPr>
          <p:cNvPr id="9" name="Rectangle: Single Corner Rounded 8">
            <a:extLst>
              <a:ext uri="{FF2B5EF4-FFF2-40B4-BE49-F238E27FC236}">
                <a16:creationId xmlns:a16="http://schemas.microsoft.com/office/drawing/2014/main" id="{823DCD43-01E3-4C9B-A321-BD077CEFECE1}"/>
              </a:ext>
            </a:extLst>
          </p:cNvPr>
          <p:cNvSpPr/>
          <p:nvPr userDrawn="1"/>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ntent Placeholder 2">
            <a:extLst>
              <a:ext uri="{FF2B5EF4-FFF2-40B4-BE49-F238E27FC236}">
                <a16:creationId xmlns:a16="http://schemas.microsoft.com/office/drawing/2014/main" id="{AFE74202-F698-4A1E-AFC0-589F570DF23F}"/>
              </a:ext>
            </a:extLst>
          </p:cNvPr>
          <p:cNvSpPr>
            <a:spLocks noGrp="1"/>
          </p:cNvSpPr>
          <p:nvPr>
            <p:ph idx="10" hasCustomPrompt="1"/>
          </p:nvPr>
        </p:nvSpPr>
        <p:spPr>
          <a:xfrm>
            <a:off x="11715750" y="1"/>
            <a:ext cx="2601384" cy="776046"/>
          </a:xfrm>
        </p:spPr>
        <p:txBody>
          <a:bodyPr anchor="ctr" anchorCtr="0">
            <a:normAutofit/>
          </a:bodyPr>
          <a:lstStyle>
            <a:lvl1pPr algn="ctr">
              <a:defRPr sz="1600">
                <a:solidFill>
                  <a:schemeClr val="bg1"/>
                </a:solidFill>
              </a:defRPr>
            </a:lvl1pPr>
            <a:lvl2pPr>
              <a:defRPr sz="1400"/>
            </a:lvl2pPr>
            <a:lvl3pPr>
              <a:defRPr sz="1400"/>
            </a:lvl3pPr>
            <a:lvl4pPr marL="457200" indent="-228600">
              <a:buFont typeface="Arial" pitchFamily="34" charset="0"/>
              <a:buChar char="–"/>
              <a:defRPr sz="1400"/>
            </a:lvl4pPr>
            <a:lvl5pPr marL="685800" indent="-228600">
              <a:buFont typeface="Arial" pitchFamily="34" charset="0"/>
              <a:buChar char="–"/>
              <a:defRPr sz="1400"/>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dirty="0"/>
              <a:t>Click to edit Master </a:t>
            </a:r>
            <a:br>
              <a:rPr lang="en-US" dirty="0"/>
            </a:br>
            <a:r>
              <a:rPr lang="en-US" dirty="0"/>
              <a:t>text styles</a:t>
            </a:r>
          </a:p>
        </p:txBody>
      </p:sp>
    </p:spTree>
    <p:extLst>
      <p:ext uri="{BB962C8B-B14F-4D97-AF65-F5344CB8AC3E}">
        <p14:creationId xmlns:p14="http://schemas.microsoft.com/office/powerpoint/2010/main" val="384499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57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13"/>
          </p:nvPr>
        </p:nvSpPr>
        <p:spPr>
          <a:xfrm>
            <a:off x="9829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a:xfrm>
            <a:off x="685800" y="639764"/>
            <a:ext cx="13258800" cy="673100"/>
          </a:xfrm>
        </p:spPr>
        <p:txBody>
          <a:bodyPr/>
          <a:lstStyle/>
          <a:p>
            <a:r>
              <a:rPr lang="en-US"/>
              <a:t>Click to edit Master 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203" y="7219681"/>
            <a:ext cx="2048690" cy="843336"/>
          </a:xfrm>
          <a:prstGeom prst="rect">
            <a:avLst/>
          </a:prstGeom>
        </p:spPr>
      </p:pic>
      <p:sp>
        <p:nvSpPr>
          <p:cNvPr id="7" name="Text Box 115">
            <a:extLst>
              <a:ext uri="{FF2B5EF4-FFF2-40B4-BE49-F238E27FC236}">
                <a16:creationId xmlns:a16="http://schemas.microsoft.com/office/drawing/2014/main" id="{B207E4D1-23C4-49FF-8260-AC6970B95FC4}"/>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10" name="Rectangle: Single Corner Rounded 9">
            <a:extLst>
              <a:ext uri="{FF2B5EF4-FFF2-40B4-BE49-F238E27FC236}">
                <a16:creationId xmlns:a16="http://schemas.microsoft.com/office/drawing/2014/main" id="{4F952D9C-702C-4059-991B-14F6693E33C3}"/>
              </a:ext>
            </a:extLst>
          </p:cNvPr>
          <p:cNvSpPr/>
          <p:nvPr userDrawn="1"/>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ntent Placeholder 2">
            <a:extLst>
              <a:ext uri="{FF2B5EF4-FFF2-40B4-BE49-F238E27FC236}">
                <a16:creationId xmlns:a16="http://schemas.microsoft.com/office/drawing/2014/main" id="{C3EB9873-1B7F-460E-97AE-22CA9D9A7699}"/>
              </a:ext>
            </a:extLst>
          </p:cNvPr>
          <p:cNvSpPr>
            <a:spLocks noGrp="1"/>
          </p:cNvSpPr>
          <p:nvPr>
            <p:ph idx="10" hasCustomPrompt="1"/>
          </p:nvPr>
        </p:nvSpPr>
        <p:spPr>
          <a:xfrm>
            <a:off x="11715750" y="1"/>
            <a:ext cx="2601384" cy="776046"/>
          </a:xfrm>
        </p:spPr>
        <p:txBody>
          <a:bodyPr anchor="ctr" anchorCtr="0">
            <a:normAutofit/>
          </a:bodyPr>
          <a:lstStyle>
            <a:lvl1pPr algn="ctr">
              <a:defRPr sz="1600">
                <a:solidFill>
                  <a:schemeClr val="bg1"/>
                </a:solidFill>
              </a:defRPr>
            </a:lvl1pPr>
            <a:lvl2pPr>
              <a:defRPr sz="1400"/>
            </a:lvl2pPr>
            <a:lvl3pPr>
              <a:defRPr sz="1400"/>
            </a:lvl3pPr>
            <a:lvl4pPr marL="457200" indent="-228600">
              <a:buFont typeface="Arial" pitchFamily="34" charset="0"/>
              <a:buChar char="–"/>
              <a:defRPr sz="1400"/>
            </a:lvl4pPr>
            <a:lvl5pPr marL="685800" indent="-228600">
              <a:buFont typeface="Arial" pitchFamily="34" charset="0"/>
              <a:buChar char="–"/>
              <a:defRPr sz="1400"/>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dirty="0"/>
              <a:t>Click to edit Master </a:t>
            </a:r>
            <a:br>
              <a:rPr lang="en-US" dirty="0"/>
            </a:br>
            <a:r>
              <a:rPr lang="en-US" dirty="0"/>
              <a:t>text styles</a:t>
            </a:r>
          </a:p>
        </p:txBody>
      </p:sp>
      <p:sp>
        <p:nvSpPr>
          <p:cNvPr id="12" name="Text Placeholder 9">
            <a:extLst>
              <a:ext uri="{FF2B5EF4-FFF2-40B4-BE49-F238E27FC236}">
                <a16:creationId xmlns:a16="http://schemas.microsoft.com/office/drawing/2014/main" id="{B5CBE55C-D5CB-4483-8D90-3F01D8869F30}"/>
              </a:ext>
            </a:extLst>
          </p:cNvPr>
          <p:cNvSpPr>
            <a:spLocks noGrp="1"/>
          </p:cNvSpPr>
          <p:nvPr>
            <p:ph type="body" sz="quarter" idx="11"/>
          </p:nvPr>
        </p:nvSpPr>
        <p:spPr>
          <a:xfrm>
            <a:off x="685800" y="1312863"/>
            <a:ext cx="8393113" cy="566737"/>
          </a:xfrm>
        </p:spPr>
        <p:txBody>
          <a:bodyPr>
            <a:normAutofit/>
          </a:bodyPr>
          <a:lstStyle>
            <a:lvl1pPr>
              <a:defRPr sz="2400" b="1"/>
            </a:lvl1pPr>
            <a:lvl2pPr>
              <a:defRPr b="1"/>
            </a:lvl2pPr>
            <a:lvl3pPr marL="0" indent="0">
              <a:buNone/>
              <a:defRPr b="1"/>
            </a:lvl3pPr>
            <a:lvl4pPr marL="228600" indent="0">
              <a:buNone/>
              <a:defRPr b="1"/>
            </a:lvl4pPr>
            <a:lvl5pPr marL="457200" indent="0">
              <a:buNone/>
              <a:defRPr b="1"/>
            </a:lvl5pPr>
          </a:lstStyle>
          <a:p>
            <a:pPr lvl="0"/>
            <a:r>
              <a:rPr lang="en-US" dirty="0"/>
              <a:t>Click to edit</a:t>
            </a:r>
          </a:p>
        </p:txBody>
      </p:sp>
    </p:spTree>
    <p:extLst>
      <p:ext uri="{BB962C8B-B14F-4D97-AF65-F5344CB8AC3E}">
        <p14:creationId xmlns:p14="http://schemas.microsoft.com/office/powerpoint/2010/main" val="30867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5400">
                <a:solidFill>
                  <a:schemeClr val="accent1"/>
                </a:solidFill>
              </a:defRPr>
            </a:lvl1pPr>
            <a:lvl2pPr marL="0" indent="0">
              <a:spcBef>
                <a:spcPts val="900"/>
              </a:spcBef>
              <a:buFontTx/>
              <a:buNone/>
              <a:defRPr/>
            </a:lvl2pPr>
            <a:lvl3pPr marL="0" indent="0">
              <a:spcBef>
                <a:spcPts val="900"/>
              </a:spcBef>
              <a:buFontTx/>
              <a:buNone/>
              <a:defRPr/>
            </a:lvl3pPr>
            <a:lvl4pPr marL="0" indent="0">
              <a:spcBef>
                <a:spcPts val="900"/>
              </a:spcBef>
              <a:buFontTx/>
              <a:buNone/>
              <a:defRPr/>
            </a:lvl4pPr>
            <a:lvl5pPr marL="0" indent="0">
              <a:spcBef>
                <a:spcPts val="900"/>
              </a:spcBef>
              <a:buFontTx/>
              <a:buNone/>
              <a:defRPr/>
            </a:lvl5pPr>
            <a:lvl6pPr marL="0" indent="0">
              <a:spcBef>
                <a:spcPts val="900"/>
              </a:spcBef>
              <a:buFontTx/>
              <a:buNone/>
              <a:defRPr baseline="0"/>
            </a:lvl6pPr>
            <a:lvl7pPr marL="0" indent="0">
              <a:spcBef>
                <a:spcPts val="900"/>
              </a:spcBef>
              <a:buFontTx/>
              <a:buNone/>
              <a:defRPr baseline="0"/>
            </a:lvl7pPr>
            <a:lvl8pPr marL="0" indent="0">
              <a:spcBef>
                <a:spcPts val="900"/>
              </a:spcBef>
              <a:buFontTx/>
              <a:buNone/>
              <a:defRPr baseline="0"/>
            </a:lvl8pPr>
            <a:lvl9pPr marL="0" indent="0">
              <a:spcBef>
                <a:spcPts val="900"/>
              </a:spcBef>
              <a:buFontTx/>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203" y="7219681"/>
            <a:ext cx="2048690" cy="843336"/>
          </a:xfrm>
          <a:prstGeom prst="rect">
            <a:avLst/>
          </a:prstGeom>
        </p:spPr>
      </p:pic>
      <p:sp>
        <p:nvSpPr>
          <p:cNvPr id="5" name="Text Box 115">
            <a:extLst>
              <a:ext uri="{FF2B5EF4-FFF2-40B4-BE49-F238E27FC236}">
                <a16:creationId xmlns:a16="http://schemas.microsoft.com/office/drawing/2014/main" id="{B207E4D1-23C4-49FF-8260-AC6970B95FC4}"/>
              </a:ext>
            </a:extLst>
          </p:cNvPr>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Tree>
    <p:extLst>
      <p:ext uri="{BB962C8B-B14F-4D97-AF65-F5344CB8AC3E}">
        <p14:creationId xmlns:p14="http://schemas.microsoft.com/office/powerpoint/2010/main" val="72076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pSp>
        <p:nvGrpSpPr>
          <p:cNvPr id="18" name="Group 17"/>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userDrawn="1">
            <p:ph type="title"/>
          </p:nvPr>
        </p:nvSpPr>
        <p:spPr>
          <a:xfrm>
            <a:off x="685800" y="639763"/>
            <a:ext cx="13258800" cy="1417635"/>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2"/>
          <p:cNvSpPr>
            <a:spLocks noGrp="1"/>
          </p:cNvSpPr>
          <p:nvPr userDrawn="1">
            <p:ph type="body" idx="1"/>
          </p:nvPr>
        </p:nvSpPr>
        <p:spPr>
          <a:xfrm>
            <a:off x="685799" y="2057399"/>
            <a:ext cx="13258799" cy="5121275"/>
          </a:xfrm>
          <a:prstGeom prst="rect">
            <a:avLst/>
          </a:prstGeom>
        </p:spPr>
        <p:txBody>
          <a:bodyPr vert="horz" lIns="0" tIns="0" rIns="0" bIns="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6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pic>
        <p:nvPicPr>
          <p:cNvPr id="5" name="Grafika 4">
            <a:extLst>
              <a:ext uri="{FF2B5EF4-FFF2-40B4-BE49-F238E27FC236}">
                <a16:creationId xmlns:a16="http://schemas.microsoft.com/office/drawing/2014/main" id="{D2479C33-2277-4E92-90DB-43557A4995C6}"/>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675618" y="7413169"/>
            <a:ext cx="1107462" cy="456361"/>
          </a:xfrm>
          <a:prstGeom prst="rect">
            <a:avLst/>
          </a:prstGeom>
        </p:spPr>
      </p:pic>
      <p:grpSp>
        <p:nvGrpSpPr>
          <p:cNvPr id="46" name="Group 3">
            <a:extLst>
              <a:ext uri="{FF2B5EF4-FFF2-40B4-BE49-F238E27FC236}">
                <a16:creationId xmlns:a16="http://schemas.microsoft.com/office/drawing/2014/main" id="{C275E6D4-B984-4881-B7B2-CD1DEF748372}"/>
              </a:ext>
            </a:extLst>
          </p:cNvPr>
          <p:cNvGrpSpPr/>
          <p:nvPr userDrawn="1"/>
        </p:nvGrpSpPr>
        <p:grpSpPr>
          <a:xfrm>
            <a:off x="5180309" y="7580771"/>
            <a:ext cx="4266251" cy="275663"/>
            <a:chOff x="5180309" y="7580771"/>
            <a:chExt cx="4266251" cy="275663"/>
          </a:xfrm>
        </p:grpSpPr>
        <p:sp>
          <p:nvSpPr>
            <p:cNvPr id="48" name="Footer Placeholder 4">
              <a:extLst>
                <a:ext uri="{FF2B5EF4-FFF2-40B4-BE49-F238E27FC236}">
                  <a16:creationId xmlns:a16="http://schemas.microsoft.com/office/drawing/2014/main" id="{7FC4F38E-D5AC-4504-AC96-61037A8E8784}"/>
                </a:ext>
              </a:extLst>
            </p:cNvPr>
            <p:cNvSpPr txBox="1">
              <a:spLocks/>
            </p:cNvSpPr>
            <p:nvPr userDrawn="1"/>
          </p:nvSpPr>
          <p:spPr>
            <a:xfrm>
              <a:off x="5681384" y="7580771"/>
              <a:ext cx="3765176"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err="1"/>
                <a:t>Luxoft</a:t>
              </a:r>
              <a:r>
                <a:rPr lang="en-GB" sz="1100" dirty="0"/>
                <a:t>, A DXC Technology Company. All rights reserved. </a:t>
              </a:r>
              <a:endParaRPr lang="en-US" sz="1100" dirty="0"/>
            </a:p>
          </p:txBody>
        </p:sp>
        <p:sp>
          <p:nvSpPr>
            <p:cNvPr id="49" name="Footer Placeholder 4">
              <a:extLst>
                <a:ext uri="{FF2B5EF4-FFF2-40B4-BE49-F238E27FC236}">
                  <a16:creationId xmlns:a16="http://schemas.microsoft.com/office/drawing/2014/main" id="{19261DF6-C15E-4B53-9A4C-8E30F16201AB}"/>
                </a:ext>
              </a:extLst>
            </p:cNvPr>
            <p:cNvSpPr txBox="1">
              <a:spLocks/>
            </p:cNvSpPr>
            <p:nvPr userDrawn="1"/>
          </p:nvSpPr>
          <p:spPr>
            <a:xfrm>
              <a:off x="5180309" y="7582114"/>
              <a:ext cx="336177"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100" dirty="0"/>
                <a:t>©</a:t>
              </a:r>
              <a:endParaRPr lang="en-US" sz="1100" dirty="0"/>
            </a:p>
          </p:txBody>
        </p:sp>
        <p:sp>
          <p:nvSpPr>
            <p:cNvPr id="50" name="Footer Placeholder 4">
              <a:extLst>
                <a:ext uri="{FF2B5EF4-FFF2-40B4-BE49-F238E27FC236}">
                  <a16:creationId xmlns:a16="http://schemas.microsoft.com/office/drawing/2014/main" id="{02A202FD-8D7A-4668-A375-A311ECE98788}"/>
                </a:ext>
              </a:extLst>
            </p:cNvPr>
            <p:cNvSpPr txBox="1">
              <a:spLocks/>
            </p:cNvSpPr>
            <p:nvPr userDrawn="1"/>
          </p:nvSpPr>
          <p:spPr>
            <a:xfrm>
              <a:off x="5368570" y="7603357"/>
              <a:ext cx="440558"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0A301F-15FE-3248-ADBA-4CACF8F9CB59}" type="datetimeyyyy">
                <a:rPr lang="ru-RU" sz="1100" smtClean="0"/>
                <a:t>2024</a:t>
              </a:fld>
              <a:endParaRPr lang="en-US" sz="1100" dirty="0"/>
            </a:p>
          </p:txBody>
        </p:sp>
      </p:grpSp>
    </p:spTree>
    <p:extLst>
      <p:ext uri="{BB962C8B-B14F-4D97-AF65-F5344CB8AC3E}">
        <p14:creationId xmlns:p14="http://schemas.microsoft.com/office/powerpoint/2010/main" val="4057610471"/>
      </p:ext>
    </p:extLst>
  </p:cSld>
  <p:clrMap bg1="lt1" tx1="dk1" bg2="lt2" tx2="dk2" accent1="accent1" accent2="accent2" accent3="accent3" accent4="accent4" accent5="accent5" accent6="accent6" hlink="hlink" folHlink="folHlink"/>
  <p:sldLayoutIdLst>
    <p:sldLayoutId id="2147483841"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7" r:id="rId11"/>
    <p:sldLayoutId id="2147483852" r:id="rId12"/>
    <p:sldLayoutId id="2147483853" r:id="rId13"/>
    <p:sldLayoutId id="2147483855"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463040" rtl="0" eaLnBrk="1" latinLnBrk="0" hangingPunct="1">
        <a:lnSpc>
          <a:spcPct val="85000"/>
        </a:lnSpc>
        <a:spcBef>
          <a:spcPct val="0"/>
        </a:spcBef>
        <a:buNone/>
        <a:defRPr sz="3600" b="1" kern="1200">
          <a:solidFill>
            <a:schemeClr val="accent1"/>
          </a:solidFill>
          <a:latin typeface="+mj-lt"/>
          <a:ea typeface="+mj-ea"/>
          <a:cs typeface="+mj-cs"/>
        </a:defRPr>
      </a:lvl1pPr>
    </p:titleStyle>
    <p:body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p:bodyStyle>
    <p:otherStyle>
      <a:defPPr>
        <a:defRPr lang="en-US"/>
      </a:defPPr>
      <a:lvl1pPr marL="0" algn="l" defTabSz="1463040" rtl="0" eaLnBrk="1" latinLnBrk="0" hangingPunct="1">
        <a:defRPr sz="1800" kern="1200">
          <a:solidFill>
            <a:schemeClr val="tx1"/>
          </a:solidFill>
          <a:latin typeface="+mn-lt"/>
          <a:ea typeface="+mn-ea"/>
          <a:cs typeface="+mn-cs"/>
        </a:defRPr>
      </a:lvl1pPr>
      <a:lvl2pPr marL="731520" algn="l" defTabSz="1463040" rtl="0" eaLnBrk="1" latinLnBrk="0" hangingPunct="1">
        <a:defRPr sz="1800" kern="1200">
          <a:solidFill>
            <a:schemeClr val="tx1"/>
          </a:solidFill>
          <a:latin typeface="+mn-lt"/>
          <a:ea typeface="+mn-ea"/>
          <a:cs typeface="+mn-cs"/>
        </a:defRPr>
      </a:lvl2pPr>
      <a:lvl3pPr marL="1463040" algn="l" defTabSz="1463040" rtl="0" eaLnBrk="1" latinLnBrk="0" hangingPunct="1">
        <a:defRPr sz="1800" kern="1200">
          <a:solidFill>
            <a:schemeClr val="tx1"/>
          </a:solidFill>
          <a:latin typeface="+mn-lt"/>
          <a:ea typeface="+mn-ea"/>
          <a:cs typeface="+mn-cs"/>
        </a:defRPr>
      </a:lvl3pPr>
      <a:lvl4pPr marL="2194560" algn="l" defTabSz="1463040" rtl="0" eaLnBrk="1" latinLnBrk="0" hangingPunct="1">
        <a:defRPr sz="1800" kern="1200">
          <a:solidFill>
            <a:schemeClr val="tx1"/>
          </a:solidFill>
          <a:latin typeface="+mn-lt"/>
          <a:ea typeface="+mn-ea"/>
          <a:cs typeface="+mn-cs"/>
        </a:defRPr>
      </a:lvl4pPr>
      <a:lvl5pPr marL="2926080" algn="l" defTabSz="1463040" rtl="0" eaLnBrk="1" latinLnBrk="0" hangingPunct="1">
        <a:defRPr sz="1800" kern="1200">
          <a:solidFill>
            <a:schemeClr val="tx1"/>
          </a:solidFill>
          <a:latin typeface="+mn-lt"/>
          <a:ea typeface="+mn-ea"/>
          <a:cs typeface="+mn-cs"/>
        </a:defRPr>
      </a:lvl5pPr>
      <a:lvl6pPr marL="3657600" algn="l" defTabSz="1463040" rtl="0" eaLnBrk="1" latinLnBrk="0" hangingPunct="1">
        <a:defRPr sz="1800" kern="1200">
          <a:solidFill>
            <a:schemeClr val="tx1"/>
          </a:solidFill>
          <a:latin typeface="+mn-lt"/>
          <a:ea typeface="+mn-ea"/>
          <a:cs typeface="+mn-cs"/>
        </a:defRPr>
      </a:lvl6pPr>
      <a:lvl7pPr marL="4389120" algn="l" defTabSz="1463040" rtl="0" eaLnBrk="1" latinLnBrk="0" hangingPunct="1">
        <a:defRPr sz="1800" kern="1200">
          <a:solidFill>
            <a:schemeClr val="tx1"/>
          </a:solidFill>
          <a:latin typeface="+mn-lt"/>
          <a:ea typeface="+mn-ea"/>
          <a:cs typeface="+mn-cs"/>
        </a:defRPr>
      </a:lvl7pPr>
      <a:lvl8pPr marL="5120640" algn="l" defTabSz="1463040" rtl="0" eaLnBrk="1" latinLnBrk="0" hangingPunct="1">
        <a:defRPr sz="1800" kern="1200">
          <a:solidFill>
            <a:schemeClr val="tx1"/>
          </a:solidFill>
          <a:latin typeface="+mn-lt"/>
          <a:ea typeface="+mn-ea"/>
          <a:cs typeface="+mn-cs"/>
        </a:defRPr>
      </a:lvl8pPr>
      <a:lvl9pPr marL="5852160" algn="l" defTabSz="146304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
          <p15:clr>
            <a:srgbClr val="F26B43"/>
          </p15:clr>
        </p15:guide>
        <p15:guide id="2" pos="4608">
          <p15:clr>
            <a:srgbClr val="F26B43"/>
          </p15:clr>
        </p15:guide>
        <p15:guide id="3" pos="432">
          <p15:clr>
            <a:srgbClr val="F26B43"/>
          </p15:clr>
        </p15:guide>
        <p15:guide id="4" pos="3024">
          <p15:clr>
            <a:srgbClr val="F26B43"/>
          </p15:clr>
        </p15:guide>
        <p15:guide id="5" pos="3312">
          <p15:clr>
            <a:srgbClr val="F26B43"/>
          </p15:clr>
        </p15:guide>
        <p15:guide id="6" pos="4464">
          <p15:clr>
            <a:srgbClr val="F26B43"/>
          </p15:clr>
        </p15:guide>
        <p15:guide id="7" pos="4752">
          <p15:clr>
            <a:srgbClr val="F26B43"/>
          </p15:clr>
        </p15:guide>
        <p15:guide id="8" pos="5904">
          <p15:clr>
            <a:srgbClr val="F26B43"/>
          </p15:clr>
        </p15:guide>
        <p15:guide id="9" pos="6192">
          <p15:clr>
            <a:srgbClr val="F26B43"/>
          </p15:clr>
        </p15:guide>
        <p15:guide id="10" pos="7488">
          <p15:clr>
            <a:srgbClr val="F26B43"/>
          </p15:clr>
        </p15:guide>
        <p15:guide id="11" pos="8784">
          <p15:clr>
            <a:srgbClr val="F26B43"/>
          </p15:clr>
        </p15:guide>
        <p15:guide id="12" orient="horz" pos="1296">
          <p15:clr>
            <a:srgbClr val="F26B43"/>
          </p15:clr>
        </p15:guide>
        <p15:guide id="13" orient="horz" pos="4522">
          <p15:clr>
            <a:srgbClr val="F26B43"/>
          </p15:clr>
        </p15:guide>
        <p15:guide id="14" orient="horz" pos="489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8.jpg"/></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8" Type="http://schemas.openxmlformats.org/officeDocument/2006/relationships/hyperlink" Target="https://www.confluent.io/blog/apache-flink-apache-kafka-streams-comparison-guideline-users/" TargetMode="External"/><Relationship Id="rId3" Type="http://schemas.openxmlformats.org/officeDocument/2006/relationships/hyperlink" Target="https://docs.confluent.io/platform/current/streams/concepts.html" TargetMode="External"/><Relationship Id="rId7" Type="http://schemas.openxmlformats.org/officeDocument/2006/relationships/hyperlink" Target="https://www.openlogic.com/blog/apache-flink-vs-kafka-streams" TargetMode="External"/><Relationship Id="rId12" Type="http://schemas.openxmlformats.org/officeDocument/2006/relationships/hyperlink" Target="https://aseigneurin.github.io/2018/08/27/kafka-streams-processing-late-events.html"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hyperlink" Target="https://dzone.com/articles/kafka-stream-kstream-vs-apache-flink" TargetMode="External"/><Relationship Id="rId11" Type="http://schemas.openxmlformats.org/officeDocument/2006/relationships/hyperlink" Target="https://smartcat.io/blog/data-engineering/problem-with-kafka-streams/" TargetMode="External"/><Relationship Id="rId5" Type="http://schemas.openxmlformats.org/officeDocument/2006/relationships/hyperlink" Target="https://www.lydtechconsulting.com/blog-kafka-streams-testing.html" TargetMode="External"/><Relationship Id="rId10" Type="http://schemas.openxmlformats.org/officeDocument/2006/relationships/hyperlink" Target="https://www.confluent.io/blog/exactly-once-semantics-are-possible-heres-how-apache-kafka-does-it/" TargetMode="External"/><Relationship Id="rId4" Type="http://schemas.openxmlformats.org/officeDocument/2006/relationships/hyperlink" Target="https://www.oreilly.com/content/why-local-state-is-a-fundamental-primitive-in-stream-processing/" TargetMode="External"/><Relationship Id="rId9" Type="http://schemas.openxmlformats.org/officeDocument/2006/relationships/hyperlink" Target="https://medium.com/lydtech-consulting/kafka-streams-transactions-exactly-once-messaging-82194b50900a"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69.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68400" y="3600083"/>
            <a:ext cx="7353431" cy="2256367"/>
          </a:xfrm>
        </p:spPr>
        <p:txBody>
          <a:bodyPr/>
          <a:lstStyle/>
          <a:p>
            <a:r>
              <a:rPr lang="ru-RU" dirty="0">
                <a:ea typeface="+mj-lt"/>
                <a:cs typeface="+mj-lt"/>
              </a:rPr>
              <a:t>Module </a:t>
            </a:r>
            <a:r>
              <a:rPr lang="en-US" dirty="0">
                <a:ea typeface="+mj-lt"/>
                <a:cs typeface="+mj-lt"/>
              </a:rPr>
              <a:t>7</a:t>
            </a:r>
            <a:r>
              <a:rPr lang="ru-RU">
                <a:ea typeface="+mj-lt"/>
                <a:cs typeface="+mj-lt"/>
              </a:rPr>
              <a:t>: </a:t>
            </a:r>
            <a:br>
              <a:rPr lang="en-US" dirty="0">
                <a:ea typeface="+mj-lt"/>
                <a:cs typeface="+mj-lt"/>
              </a:rPr>
            </a:br>
            <a:r>
              <a:rPr lang="en-US" dirty="0">
                <a:ea typeface="+mj-lt"/>
                <a:cs typeface="+mj-lt"/>
              </a:rPr>
              <a:t>Kafka Streams</a:t>
            </a:r>
            <a:endParaRPr lang="en-US" dirty="0"/>
          </a:p>
        </p:txBody>
      </p:sp>
      <p:sp>
        <p:nvSpPr>
          <p:cNvPr id="5" name="Subtitle 4"/>
          <p:cNvSpPr>
            <a:spLocks noGrp="1"/>
          </p:cNvSpPr>
          <p:nvPr>
            <p:ph type="subTitle" idx="1"/>
          </p:nvPr>
        </p:nvSpPr>
        <p:spPr>
          <a:xfrm>
            <a:off x="1168401" y="3442428"/>
            <a:ext cx="7353431" cy="914400"/>
          </a:xfrm>
        </p:spPr>
        <p:txBody>
          <a:bodyPr/>
          <a:lstStyle/>
          <a:p>
            <a:r>
              <a:rPr lang="en-US" altLang="ru-RU" dirty="0"/>
              <a:t>JVA-083</a:t>
            </a:r>
            <a:endParaRPr lang="en-US" dirty="0"/>
          </a:p>
        </p:txBody>
      </p:sp>
      <p:sp>
        <p:nvSpPr>
          <p:cNvPr id="7" name="Subtitle 4"/>
          <p:cNvSpPr txBox="1">
            <a:spLocks/>
          </p:cNvSpPr>
          <p:nvPr/>
        </p:nvSpPr>
        <p:spPr>
          <a:xfrm>
            <a:off x="1168401" y="6338028"/>
            <a:ext cx="7353431" cy="914400"/>
          </a:xfrm>
          <a:prstGeom prst="rect">
            <a:avLst/>
          </a:prstGeom>
        </p:spPr>
        <p:txBody>
          <a:bodyPr vert="horz" lIns="0" tIns="0" rIns="0" bIns="0" rtlCol="0">
            <a:noAutofit/>
          </a:bodyPr>
          <a:lstStyle>
            <a:lvl1pPr marL="0" indent="0" algn="l" defTabSz="1463040" rtl="0" eaLnBrk="1" latinLnBrk="0" hangingPunct="1">
              <a:spcBef>
                <a:spcPts val="0"/>
              </a:spcBef>
              <a:buFontTx/>
              <a:buNone/>
              <a:defRPr sz="2800" b="1" kern="1200">
                <a:solidFill>
                  <a:schemeClr val="bg1"/>
                </a:solidFill>
                <a:latin typeface="+mn-lt"/>
                <a:ea typeface="+mn-ea"/>
                <a:cs typeface="+mn-cs"/>
              </a:defRPr>
            </a:lvl1pPr>
            <a:lvl2pPr marL="731520" indent="0" algn="ctr" defTabSz="1463040" rtl="0" eaLnBrk="1" latinLnBrk="0" hangingPunct="1">
              <a:spcBef>
                <a:spcPts val="1200"/>
              </a:spcBef>
              <a:buFontTx/>
              <a:buNone/>
              <a:defRPr sz="2000" kern="1200">
                <a:solidFill>
                  <a:schemeClr val="tx1">
                    <a:tint val="75000"/>
                  </a:schemeClr>
                </a:solidFill>
                <a:latin typeface="+mn-lt"/>
                <a:ea typeface="+mn-ea"/>
                <a:cs typeface="+mn-cs"/>
              </a:defRPr>
            </a:lvl2pPr>
            <a:lvl3pPr marL="1463040" indent="0" algn="ctr" defTabSz="1463040" rtl="0" eaLnBrk="1" latinLnBrk="0" hangingPunct="1">
              <a:spcBef>
                <a:spcPts val="1200"/>
              </a:spcBef>
              <a:buFont typeface="Arial" pitchFamily="34" charset="0"/>
              <a:buNone/>
              <a:tabLst/>
              <a:defRPr sz="2000" kern="1200">
                <a:solidFill>
                  <a:schemeClr val="tx1">
                    <a:tint val="75000"/>
                  </a:schemeClr>
                </a:solidFill>
                <a:latin typeface="+mn-lt"/>
                <a:ea typeface="+mn-ea"/>
                <a:cs typeface="+mn-cs"/>
              </a:defRPr>
            </a:lvl3pPr>
            <a:lvl4pPr marL="2194560" indent="0" algn="ctr" defTabSz="1463040" rtl="0" eaLnBrk="1" latinLnBrk="0" hangingPunct="1">
              <a:spcBef>
                <a:spcPts val="600"/>
              </a:spcBef>
              <a:buFont typeface="Arial" pitchFamily="34" charset="0"/>
              <a:buNone/>
              <a:tabLst/>
              <a:defRPr sz="2000" kern="1200">
                <a:solidFill>
                  <a:schemeClr val="tx1">
                    <a:tint val="75000"/>
                  </a:schemeClr>
                </a:solidFill>
                <a:latin typeface="+mn-lt"/>
                <a:ea typeface="+mn-ea"/>
                <a:cs typeface="+mn-cs"/>
              </a:defRPr>
            </a:lvl4pPr>
            <a:lvl5pPr marL="2926080" indent="0" algn="ctr" defTabSz="1463040" rtl="0" eaLnBrk="1" latinLnBrk="0" hangingPunct="1">
              <a:spcBef>
                <a:spcPts val="600"/>
              </a:spcBef>
              <a:buFont typeface="Arial" pitchFamily="34" charset="0"/>
              <a:buNone/>
              <a:tabLst/>
              <a:defRPr sz="2000" kern="1200">
                <a:solidFill>
                  <a:schemeClr val="tx1">
                    <a:tint val="75000"/>
                  </a:schemeClr>
                </a:solidFill>
                <a:latin typeface="+mn-lt"/>
                <a:ea typeface="+mn-ea"/>
                <a:cs typeface="+mn-cs"/>
              </a:defRPr>
            </a:lvl5pPr>
            <a:lvl6pPr marL="3657600" indent="0" algn="ctr" defTabSz="1463040" rtl="0" eaLnBrk="1" latinLnBrk="0" hangingPunct="1">
              <a:spcBef>
                <a:spcPts val="600"/>
              </a:spcBef>
              <a:buFont typeface="Arial" pitchFamily="34" charset="0"/>
              <a:buNone/>
              <a:defRPr sz="2000" kern="1200">
                <a:solidFill>
                  <a:schemeClr val="tx1">
                    <a:tint val="75000"/>
                  </a:schemeClr>
                </a:solidFill>
                <a:latin typeface="+mn-lt"/>
                <a:ea typeface="+mn-ea"/>
                <a:cs typeface="+mn-cs"/>
              </a:defRPr>
            </a:lvl6pPr>
            <a:lvl7pPr marL="4389120" indent="0" algn="ctr" defTabSz="1463040" rtl="0" eaLnBrk="1" latinLnBrk="0" hangingPunct="1">
              <a:spcBef>
                <a:spcPts val="600"/>
              </a:spcBef>
              <a:buFont typeface="Arial" pitchFamily="34" charset="0"/>
              <a:buNone/>
              <a:tabLst/>
              <a:defRPr sz="2000" kern="1200">
                <a:solidFill>
                  <a:schemeClr val="tx1">
                    <a:tint val="75000"/>
                  </a:schemeClr>
                </a:solidFill>
                <a:latin typeface="+mn-lt"/>
                <a:ea typeface="+mn-ea"/>
                <a:cs typeface="+mn-cs"/>
              </a:defRPr>
            </a:lvl7pPr>
            <a:lvl8pPr marL="5120640" indent="0" algn="ctr" defTabSz="1463040" rtl="0" eaLnBrk="1" latinLnBrk="0" hangingPunct="1">
              <a:spcBef>
                <a:spcPts val="600"/>
              </a:spcBef>
              <a:buFont typeface="Arial" pitchFamily="34" charset="0"/>
              <a:buNone/>
              <a:defRPr sz="2000" kern="1200" baseline="0">
                <a:solidFill>
                  <a:schemeClr val="tx1">
                    <a:tint val="75000"/>
                  </a:schemeClr>
                </a:solidFill>
                <a:latin typeface="+mn-lt"/>
                <a:ea typeface="+mn-ea"/>
                <a:cs typeface="+mn-cs"/>
              </a:defRPr>
            </a:lvl8pPr>
            <a:lvl9pPr marL="5852160" indent="0" algn="ctr" defTabSz="1463040" rtl="0" eaLnBrk="1" latinLnBrk="0" hangingPunct="1">
              <a:spcBef>
                <a:spcPts val="600"/>
              </a:spcBef>
              <a:buFont typeface="Arial" pitchFamily="34" charset="0"/>
              <a:buNone/>
              <a:tabLst/>
              <a:defRPr sz="2000" kern="1200" baseline="0">
                <a:solidFill>
                  <a:schemeClr val="tx1">
                    <a:tint val="75000"/>
                  </a:schemeClr>
                </a:solidFill>
                <a:latin typeface="+mn-lt"/>
                <a:ea typeface="+mn-ea"/>
                <a:cs typeface="+mn-cs"/>
              </a:defRPr>
            </a:lvl9pPr>
          </a:lstStyle>
          <a:p>
            <a:endParaRPr lang="en-US" b="0" dirty="0"/>
          </a:p>
        </p:txBody>
      </p:sp>
    </p:spTree>
    <p:extLst>
      <p:ext uri="{BB962C8B-B14F-4D97-AF65-F5344CB8AC3E}">
        <p14:creationId xmlns:p14="http://schemas.microsoft.com/office/powerpoint/2010/main" val="133636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ea typeface="+mj-lt"/>
                <a:cs typeface="+mj-lt"/>
              </a:rPr>
              <a:t>Spring For Kafka - config</a:t>
            </a:r>
            <a:endParaRPr lang="ru-RU" dirty="0"/>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9" name="Picture 8">
            <a:extLst>
              <a:ext uri="{FF2B5EF4-FFF2-40B4-BE49-F238E27FC236}">
                <a16:creationId xmlns:a16="http://schemas.microsoft.com/office/drawing/2014/main" id="{E2DD1FD0-9628-9BD7-0967-73DA2ABD3F8B}"/>
              </a:ext>
            </a:extLst>
          </p:cNvPr>
          <p:cNvPicPr>
            <a:picLocks noChangeAspect="1"/>
          </p:cNvPicPr>
          <p:nvPr/>
        </p:nvPicPr>
        <p:blipFill>
          <a:blip r:embed="rId3"/>
          <a:stretch>
            <a:fillRect/>
          </a:stretch>
        </p:blipFill>
        <p:spPr>
          <a:xfrm>
            <a:off x="838200" y="1348580"/>
            <a:ext cx="12954000" cy="6076950"/>
          </a:xfrm>
          <a:prstGeom prst="rect">
            <a:avLst/>
          </a:prstGeom>
        </p:spPr>
      </p:pic>
      <p:sp>
        <p:nvSpPr>
          <p:cNvPr id="13" name="Arrow: Right 12">
            <a:extLst>
              <a:ext uri="{FF2B5EF4-FFF2-40B4-BE49-F238E27FC236}">
                <a16:creationId xmlns:a16="http://schemas.microsoft.com/office/drawing/2014/main" id="{5A31717A-35A3-415B-AA3B-FA8304BD7CC7}"/>
              </a:ext>
            </a:extLst>
          </p:cNvPr>
          <p:cNvSpPr/>
          <p:nvPr/>
        </p:nvSpPr>
        <p:spPr>
          <a:xfrm flipH="1">
            <a:off x="3904735" y="2383823"/>
            <a:ext cx="321276" cy="253316"/>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A36377F9-9335-9C16-8098-A7D248AFB5DB}"/>
              </a:ext>
            </a:extLst>
          </p:cNvPr>
          <p:cNvSpPr/>
          <p:nvPr/>
        </p:nvSpPr>
        <p:spPr>
          <a:xfrm flipH="1">
            <a:off x="5552303" y="4827372"/>
            <a:ext cx="321276" cy="253316"/>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85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ea typeface="+mj-lt"/>
                <a:cs typeface="+mj-lt"/>
              </a:rPr>
              <a:t>Terminal action</a:t>
            </a:r>
            <a:endParaRPr lang="ru-RU" dirty="0"/>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3" name="Picture 2">
            <a:extLst>
              <a:ext uri="{FF2B5EF4-FFF2-40B4-BE49-F238E27FC236}">
                <a16:creationId xmlns:a16="http://schemas.microsoft.com/office/drawing/2014/main" id="{7605B1B0-3B60-6EE5-3617-CF383618645A}"/>
              </a:ext>
            </a:extLst>
          </p:cNvPr>
          <p:cNvPicPr>
            <a:picLocks noChangeAspect="1"/>
          </p:cNvPicPr>
          <p:nvPr/>
        </p:nvPicPr>
        <p:blipFill>
          <a:blip r:embed="rId3"/>
          <a:stretch>
            <a:fillRect/>
          </a:stretch>
        </p:blipFill>
        <p:spPr>
          <a:xfrm>
            <a:off x="838200" y="3352800"/>
            <a:ext cx="12954000" cy="1524000"/>
          </a:xfrm>
          <a:prstGeom prst="rect">
            <a:avLst/>
          </a:prstGeom>
        </p:spPr>
      </p:pic>
    </p:spTree>
    <p:extLst>
      <p:ext uri="{BB962C8B-B14F-4D97-AF65-F5344CB8AC3E}">
        <p14:creationId xmlns:p14="http://schemas.microsoft.com/office/powerpoint/2010/main" val="293769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ea typeface="+mj-lt"/>
                <a:cs typeface="+mj-lt"/>
              </a:rPr>
              <a:t>The simplest data pipeline</a:t>
            </a:r>
            <a:endParaRPr lang="ru-RU" dirty="0"/>
          </a:p>
        </p:txBody>
      </p:sp>
      <p:sp>
        <p:nvSpPr>
          <p:cNvPr id="4" name="Content Placeholder 3">
            <a:extLst>
              <a:ext uri="{FF2B5EF4-FFF2-40B4-BE49-F238E27FC236}">
                <a16:creationId xmlns:a16="http://schemas.microsoft.com/office/drawing/2014/main" id="{9F2677B4-13BA-EB28-0F55-C5CBBADB0812}"/>
              </a:ext>
            </a:extLst>
          </p:cNvPr>
          <p:cNvSpPr>
            <a:spLocks noGrp="1"/>
          </p:cNvSpPr>
          <p:nvPr>
            <p:ph idx="10"/>
          </p:nvPr>
        </p:nvSpPr>
        <p:spPr/>
        <p:txBody>
          <a:bodyPr/>
          <a:lstStyle/>
          <a:p>
            <a:endParaRPr lang="en-US"/>
          </a:p>
        </p:txBody>
      </p:sp>
      <p:sp>
        <p:nvSpPr>
          <p:cNvPr id="7" name="Text Placeholder 6">
            <a:extLst>
              <a:ext uri="{FF2B5EF4-FFF2-40B4-BE49-F238E27FC236}">
                <a16:creationId xmlns:a16="http://schemas.microsoft.com/office/drawing/2014/main" id="{4E494238-719B-76CB-71D7-6D11D2EB038E}"/>
              </a:ext>
            </a:extLst>
          </p:cNvPr>
          <p:cNvSpPr>
            <a:spLocks noGrp="1"/>
          </p:cNvSpPr>
          <p:nvPr>
            <p:ph type="body" sz="quarter" idx="11"/>
          </p:nvPr>
        </p:nvSpPr>
        <p:spPr/>
        <p:txBody>
          <a:bodyPr/>
          <a:lstStyle/>
          <a:p>
            <a:r>
              <a:rPr lang="en-US" dirty="0">
                <a:solidFill>
                  <a:schemeClr val="accent1"/>
                </a:solidFill>
              </a:rPr>
              <a:t>Just copy the data</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10" name="Picture 9">
            <a:extLst>
              <a:ext uri="{FF2B5EF4-FFF2-40B4-BE49-F238E27FC236}">
                <a16:creationId xmlns:a16="http://schemas.microsoft.com/office/drawing/2014/main" id="{389B268E-440C-D274-6A2B-905A7E0C60D3}"/>
              </a:ext>
            </a:extLst>
          </p:cNvPr>
          <p:cNvPicPr>
            <a:picLocks noChangeAspect="1"/>
          </p:cNvPicPr>
          <p:nvPr/>
        </p:nvPicPr>
        <p:blipFill>
          <a:blip r:embed="rId3"/>
          <a:stretch>
            <a:fillRect/>
          </a:stretch>
        </p:blipFill>
        <p:spPr>
          <a:xfrm>
            <a:off x="838200" y="2971798"/>
            <a:ext cx="12954000" cy="1828800"/>
          </a:xfrm>
          <a:prstGeom prst="rect">
            <a:avLst/>
          </a:prstGeom>
        </p:spPr>
      </p:pic>
    </p:spTree>
    <p:extLst>
      <p:ext uri="{BB962C8B-B14F-4D97-AF65-F5344CB8AC3E}">
        <p14:creationId xmlns:p14="http://schemas.microsoft.com/office/powerpoint/2010/main" val="283753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ea typeface="+mj-lt"/>
                <a:cs typeface="+mj-lt"/>
              </a:rPr>
              <a:t>Filtering</a:t>
            </a:r>
            <a:endParaRPr lang="ru-RU" dirty="0"/>
          </a:p>
        </p:txBody>
      </p:sp>
      <p:sp>
        <p:nvSpPr>
          <p:cNvPr id="4" name="Content Placeholder 3">
            <a:extLst>
              <a:ext uri="{FF2B5EF4-FFF2-40B4-BE49-F238E27FC236}">
                <a16:creationId xmlns:a16="http://schemas.microsoft.com/office/drawing/2014/main" id="{9F2677B4-13BA-EB28-0F55-C5CBBADB0812}"/>
              </a:ext>
            </a:extLst>
          </p:cNvPr>
          <p:cNvSpPr>
            <a:spLocks noGrp="1"/>
          </p:cNvSpPr>
          <p:nvPr>
            <p:ph idx="10"/>
          </p:nvPr>
        </p:nvSpPr>
        <p:spPr/>
        <p:txBody>
          <a:bodyPr/>
          <a:lstStyle/>
          <a:p>
            <a:endParaRPr lang="en-US"/>
          </a:p>
        </p:txBody>
      </p:sp>
      <p:sp>
        <p:nvSpPr>
          <p:cNvPr id="7" name="Text Placeholder 6">
            <a:extLst>
              <a:ext uri="{FF2B5EF4-FFF2-40B4-BE49-F238E27FC236}">
                <a16:creationId xmlns:a16="http://schemas.microsoft.com/office/drawing/2014/main" id="{4E494238-719B-76CB-71D7-6D11D2EB038E}"/>
              </a:ext>
            </a:extLst>
          </p:cNvPr>
          <p:cNvSpPr>
            <a:spLocks noGrp="1"/>
          </p:cNvSpPr>
          <p:nvPr>
            <p:ph type="body" sz="quarter" idx="11"/>
          </p:nvPr>
        </p:nvSpPr>
        <p:spPr/>
        <p:txBody>
          <a:bodyPr/>
          <a:lstStyle/>
          <a:p>
            <a:r>
              <a:rPr lang="en-US" dirty="0">
                <a:solidFill>
                  <a:schemeClr val="accent1"/>
                </a:solidFill>
              </a:rPr>
              <a:t>The most common operation on the planet</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11" name="Picture 10">
            <a:extLst>
              <a:ext uri="{FF2B5EF4-FFF2-40B4-BE49-F238E27FC236}">
                <a16:creationId xmlns:a16="http://schemas.microsoft.com/office/drawing/2014/main" id="{7FBB9B29-EF64-F542-1EC0-B675E8B3AD95}"/>
              </a:ext>
            </a:extLst>
          </p:cNvPr>
          <p:cNvPicPr>
            <a:picLocks noChangeAspect="1"/>
          </p:cNvPicPr>
          <p:nvPr/>
        </p:nvPicPr>
        <p:blipFill>
          <a:blip r:embed="rId3"/>
          <a:stretch>
            <a:fillRect/>
          </a:stretch>
        </p:blipFill>
        <p:spPr>
          <a:xfrm>
            <a:off x="1885950" y="2486025"/>
            <a:ext cx="10858500" cy="3257550"/>
          </a:xfrm>
          <a:prstGeom prst="rect">
            <a:avLst/>
          </a:prstGeom>
        </p:spPr>
      </p:pic>
    </p:spTree>
    <p:extLst>
      <p:ext uri="{BB962C8B-B14F-4D97-AF65-F5344CB8AC3E}">
        <p14:creationId xmlns:p14="http://schemas.microsoft.com/office/powerpoint/2010/main" val="226649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ea typeface="+mj-lt"/>
                <a:cs typeface="+mj-lt"/>
              </a:rPr>
              <a:t>Modifying record value</a:t>
            </a:r>
            <a:endParaRPr lang="ru-RU" dirty="0"/>
          </a:p>
        </p:txBody>
      </p:sp>
      <p:sp>
        <p:nvSpPr>
          <p:cNvPr id="4" name="Content Placeholder 3">
            <a:extLst>
              <a:ext uri="{FF2B5EF4-FFF2-40B4-BE49-F238E27FC236}">
                <a16:creationId xmlns:a16="http://schemas.microsoft.com/office/drawing/2014/main" id="{9F2677B4-13BA-EB28-0F55-C5CBBADB0812}"/>
              </a:ext>
            </a:extLst>
          </p:cNvPr>
          <p:cNvSpPr>
            <a:spLocks noGrp="1"/>
          </p:cNvSpPr>
          <p:nvPr>
            <p:ph idx="10"/>
          </p:nvPr>
        </p:nvSpPr>
        <p:spPr/>
        <p:txBody>
          <a:bodyPr/>
          <a:lstStyle/>
          <a:p>
            <a:endParaRPr lang="en-US"/>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3" name="Picture 2">
            <a:extLst>
              <a:ext uri="{FF2B5EF4-FFF2-40B4-BE49-F238E27FC236}">
                <a16:creationId xmlns:a16="http://schemas.microsoft.com/office/drawing/2014/main" id="{DB93B3FD-823C-3C93-2C44-4161499E66C9}"/>
              </a:ext>
            </a:extLst>
          </p:cNvPr>
          <p:cNvPicPr>
            <a:picLocks noChangeAspect="1"/>
          </p:cNvPicPr>
          <p:nvPr/>
        </p:nvPicPr>
        <p:blipFill>
          <a:blip r:embed="rId3"/>
          <a:stretch>
            <a:fillRect/>
          </a:stretch>
        </p:blipFill>
        <p:spPr>
          <a:xfrm>
            <a:off x="838200" y="2481439"/>
            <a:ext cx="12954000" cy="2133600"/>
          </a:xfrm>
          <a:prstGeom prst="rect">
            <a:avLst/>
          </a:prstGeom>
        </p:spPr>
      </p:pic>
      <p:sp>
        <p:nvSpPr>
          <p:cNvPr id="9" name="TextBox 8">
            <a:extLst>
              <a:ext uri="{FF2B5EF4-FFF2-40B4-BE49-F238E27FC236}">
                <a16:creationId xmlns:a16="http://schemas.microsoft.com/office/drawing/2014/main" id="{429DAB09-2696-BA92-201C-817A25F8834D}"/>
              </a:ext>
            </a:extLst>
          </p:cNvPr>
          <p:cNvSpPr txBox="1"/>
          <p:nvPr/>
        </p:nvSpPr>
        <p:spPr>
          <a:xfrm>
            <a:off x="685800" y="5611336"/>
            <a:ext cx="11220700" cy="1477328"/>
          </a:xfrm>
          <a:prstGeom prst="rect">
            <a:avLst/>
          </a:prstGeom>
          <a:noFill/>
        </p:spPr>
        <p:txBody>
          <a:bodyPr wrap="none" rtlCol="0">
            <a:spAutoFit/>
          </a:bodyPr>
          <a:lstStyle/>
          <a:p>
            <a:pPr marL="457200" indent="-457200" algn="l">
              <a:spcAft>
                <a:spcPts val="400"/>
              </a:spcAft>
              <a:buClr>
                <a:schemeClr val="accent1"/>
              </a:buClr>
              <a:buFont typeface="+mj-lt"/>
              <a:buAutoNum type="arabicPeriod"/>
            </a:pPr>
            <a:r>
              <a:rPr lang="en-US" sz="2000" dirty="0"/>
              <a:t>mapping function</a:t>
            </a:r>
          </a:p>
          <a:p>
            <a:pPr marL="457200" indent="-457200" algn="l">
              <a:spcAft>
                <a:spcPts val="400"/>
              </a:spcAft>
              <a:buClr>
                <a:schemeClr val="accent1"/>
              </a:buClr>
              <a:buFont typeface="+mj-lt"/>
              <a:buAutoNum type="arabicPeriod"/>
            </a:pPr>
            <a:r>
              <a:rPr lang="en-US" sz="2000" dirty="0"/>
              <a:t>peek the transformed value</a:t>
            </a:r>
          </a:p>
          <a:p>
            <a:pPr algn="l">
              <a:spcAft>
                <a:spcPts val="400"/>
              </a:spcAft>
            </a:pPr>
            <a:endParaRPr lang="en-US" sz="2000" dirty="0"/>
          </a:p>
          <a:p>
            <a:pPr algn="l">
              <a:spcAft>
                <a:spcPts val="400"/>
              </a:spcAft>
            </a:pPr>
            <a:r>
              <a:rPr lang="en-US" sz="2000" b="1" dirty="0">
                <a:solidFill>
                  <a:schemeClr val="accent1"/>
                </a:solidFill>
              </a:rPr>
              <a:t>WARNING</a:t>
            </a:r>
            <a:r>
              <a:rPr lang="en-US" sz="2000" dirty="0"/>
              <a:t>: make sure the original key and value stay intact! You are not allowed to modify those!</a:t>
            </a:r>
          </a:p>
        </p:txBody>
      </p:sp>
    </p:spTree>
    <p:extLst>
      <p:ext uri="{BB962C8B-B14F-4D97-AF65-F5344CB8AC3E}">
        <p14:creationId xmlns:p14="http://schemas.microsoft.com/office/powerpoint/2010/main" val="152755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Map values how many times you want</a:t>
            </a:r>
            <a:endParaRPr lang="ru-RU" dirty="0"/>
          </a:p>
        </p:txBody>
      </p:sp>
      <p:sp>
        <p:nvSpPr>
          <p:cNvPr id="4" name="Content Placeholder 3">
            <a:extLst>
              <a:ext uri="{FF2B5EF4-FFF2-40B4-BE49-F238E27FC236}">
                <a16:creationId xmlns:a16="http://schemas.microsoft.com/office/drawing/2014/main" id="{9F2677B4-13BA-EB28-0F55-C5CBBADB0812}"/>
              </a:ext>
            </a:extLst>
          </p:cNvPr>
          <p:cNvSpPr>
            <a:spLocks noGrp="1"/>
          </p:cNvSpPr>
          <p:nvPr>
            <p:ph idx="10"/>
          </p:nvPr>
        </p:nvSpPr>
        <p:spPr/>
        <p:txBody>
          <a:bodyPr/>
          <a:lstStyle/>
          <a:p>
            <a:endParaRPr lang="en-US"/>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
        <p:nvSpPr>
          <p:cNvPr id="9" name="TextBox 8">
            <a:extLst>
              <a:ext uri="{FF2B5EF4-FFF2-40B4-BE49-F238E27FC236}">
                <a16:creationId xmlns:a16="http://schemas.microsoft.com/office/drawing/2014/main" id="{429DAB09-2696-BA92-201C-817A25F8834D}"/>
              </a:ext>
            </a:extLst>
          </p:cNvPr>
          <p:cNvSpPr txBox="1"/>
          <p:nvPr/>
        </p:nvSpPr>
        <p:spPr>
          <a:xfrm>
            <a:off x="685798" y="5485631"/>
            <a:ext cx="13220701" cy="1477584"/>
          </a:xfrm>
          <a:prstGeom prst="rect">
            <a:avLst/>
          </a:prstGeom>
          <a:noFill/>
        </p:spPr>
        <p:txBody>
          <a:bodyPr wrap="square" rtlCol="0">
            <a:spAutoFit/>
          </a:bodyPr>
          <a:lstStyle/>
          <a:p>
            <a:pPr marL="457200" indent="-457200" algn="l">
              <a:lnSpc>
                <a:spcPct val="150000"/>
              </a:lnSpc>
              <a:spcAft>
                <a:spcPts val="400"/>
              </a:spcAft>
              <a:buClr>
                <a:schemeClr val="accent1"/>
              </a:buClr>
              <a:buFont typeface="+mj-lt"/>
              <a:buAutoNum type="arabicPeriod"/>
            </a:pPr>
            <a:r>
              <a:rPr lang="en-US" sz="2000" dirty="0"/>
              <a:t>It's easy to create multiple processing steps</a:t>
            </a:r>
          </a:p>
          <a:p>
            <a:pPr marL="457200" indent="-457200" algn="l">
              <a:lnSpc>
                <a:spcPct val="150000"/>
              </a:lnSpc>
              <a:buClr>
                <a:schemeClr val="accent1"/>
              </a:buClr>
              <a:buFont typeface="+mj-lt"/>
              <a:buAutoNum type="arabicPeriod"/>
            </a:pPr>
            <a:r>
              <a:rPr lang="en-US" sz="2000" dirty="0"/>
              <a:t>Lambdas are fine for small, simple functionality. For anything more elaborate simply implement </a:t>
            </a:r>
            <a:r>
              <a:rPr lang="en-US" sz="2000" dirty="0" err="1">
                <a:solidFill>
                  <a:schemeClr val="accent1"/>
                </a:solidFill>
                <a:latin typeface="Consolas" panose="020B0609020204030204" pitchFamily="49" charset="0"/>
              </a:rPr>
              <a:t>org.apache.kafka.streams.kstream.ValueMapperWithKey</a:t>
            </a:r>
            <a:r>
              <a:rPr lang="en-US" sz="2000" dirty="0"/>
              <a:t> interface.</a:t>
            </a:r>
          </a:p>
        </p:txBody>
      </p:sp>
      <p:pic>
        <p:nvPicPr>
          <p:cNvPr id="13" name="Picture 12">
            <a:extLst>
              <a:ext uri="{FF2B5EF4-FFF2-40B4-BE49-F238E27FC236}">
                <a16:creationId xmlns:a16="http://schemas.microsoft.com/office/drawing/2014/main" id="{E709C27F-BE12-A33A-8A94-D7DDDA396A3B}"/>
              </a:ext>
            </a:extLst>
          </p:cNvPr>
          <p:cNvPicPr>
            <a:picLocks noChangeAspect="1"/>
          </p:cNvPicPr>
          <p:nvPr/>
        </p:nvPicPr>
        <p:blipFill>
          <a:blip r:embed="rId3"/>
          <a:stretch>
            <a:fillRect/>
          </a:stretch>
        </p:blipFill>
        <p:spPr>
          <a:xfrm>
            <a:off x="438149" y="1907519"/>
            <a:ext cx="13716000" cy="2743200"/>
          </a:xfrm>
          <a:prstGeom prst="rect">
            <a:avLst/>
          </a:prstGeom>
        </p:spPr>
      </p:pic>
    </p:spTree>
    <p:extLst>
      <p:ext uri="{BB962C8B-B14F-4D97-AF65-F5344CB8AC3E}">
        <p14:creationId xmlns:p14="http://schemas.microsoft.com/office/powerpoint/2010/main" val="106342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7D9F96-CBFE-136B-7480-0E2D7E84CF59}"/>
              </a:ext>
            </a:extLst>
          </p:cNvPr>
          <p:cNvPicPr>
            <a:picLocks noChangeAspect="1"/>
          </p:cNvPicPr>
          <p:nvPr/>
        </p:nvPicPr>
        <p:blipFill>
          <a:blip r:embed="rId3"/>
          <a:stretch>
            <a:fillRect/>
          </a:stretch>
        </p:blipFill>
        <p:spPr>
          <a:xfrm>
            <a:off x="759042" y="1312864"/>
            <a:ext cx="13112316" cy="6100868"/>
          </a:xfrm>
          <a:prstGeom prst="rect">
            <a:avLst/>
          </a:prstGeom>
        </p:spPr>
      </p:pic>
      <p:sp>
        <p:nvSpPr>
          <p:cNvPr id="6" name="Title 5"/>
          <p:cNvSpPr>
            <a:spLocks noGrp="1"/>
          </p:cNvSpPr>
          <p:nvPr>
            <p:ph type="title"/>
          </p:nvPr>
        </p:nvSpPr>
        <p:spPr/>
        <p:txBody>
          <a:bodyPr>
            <a:normAutofit/>
          </a:bodyPr>
          <a:lstStyle/>
          <a:p>
            <a:r>
              <a:rPr lang="en-US" dirty="0"/>
              <a:t>Multiple separate streams</a:t>
            </a:r>
            <a:endParaRPr lang="ru-RU" dirty="0"/>
          </a:p>
        </p:txBody>
      </p:sp>
      <p:sp>
        <p:nvSpPr>
          <p:cNvPr id="4" name="Content Placeholder 3">
            <a:extLst>
              <a:ext uri="{FF2B5EF4-FFF2-40B4-BE49-F238E27FC236}">
                <a16:creationId xmlns:a16="http://schemas.microsoft.com/office/drawing/2014/main" id="{9F2677B4-13BA-EB28-0F55-C5CBBADB0812}"/>
              </a:ext>
            </a:extLst>
          </p:cNvPr>
          <p:cNvSpPr>
            <a:spLocks noGrp="1"/>
          </p:cNvSpPr>
          <p:nvPr>
            <p:ph idx="10"/>
          </p:nvPr>
        </p:nvSpPr>
        <p:spPr/>
        <p:txBody>
          <a:bodyPr/>
          <a:lstStyle/>
          <a:p>
            <a:endParaRPr lang="en-US"/>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
        <p:nvSpPr>
          <p:cNvPr id="9" name="TextBox 8">
            <a:extLst>
              <a:ext uri="{FF2B5EF4-FFF2-40B4-BE49-F238E27FC236}">
                <a16:creationId xmlns:a16="http://schemas.microsoft.com/office/drawing/2014/main" id="{429DAB09-2696-BA92-201C-817A25F8834D}"/>
              </a:ext>
            </a:extLst>
          </p:cNvPr>
          <p:cNvSpPr txBox="1"/>
          <p:nvPr/>
        </p:nvSpPr>
        <p:spPr>
          <a:xfrm>
            <a:off x="7562337" y="6876341"/>
            <a:ext cx="5975390" cy="537391"/>
          </a:xfrm>
          <a:prstGeom prst="rect">
            <a:avLst/>
          </a:prstGeom>
          <a:noFill/>
        </p:spPr>
        <p:txBody>
          <a:bodyPr wrap="square" rtlCol="0">
            <a:spAutoFit/>
          </a:bodyPr>
          <a:lstStyle/>
          <a:p>
            <a:pPr algn="l">
              <a:lnSpc>
                <a:spcPct val="150000"/>
              </a:lnSpc>
              <a:spcAft>
                <a:spcPts val="400"/>
              </a:spcAft>
              <a:buClr>
                <a:schemeClr val="accent1"/>
              </a:buClr>
            </a:pPr>
            <a:r>
              <a:rPr lang="en-US" sz="2200" b="1" dirty="0">
                <a:solidFill>
                  <a:schemeClr val="accent1"/>
                </a:solidFill>
              </a:rPr>
              <a:t>TIP: </a:t>
            </a:r>
            <a:r>
              <a:rPr lang="en-US" sz="2200" dirty="0"/>
              <a:t>Those as well could be different apps.</a:t>
            </a:r>
          </a:p>
        </p:txBody>
      </p:sp>
    </p:spTree>
    <p:extLst>
      <p:ext uri="{BB962C8B-B14F-4D97-AF65-F5344CB8AC3E}">
        <p14:creationId xmlns:p14="http://schemas.microsoft.com/office/powerpoint/2010/main" val="218079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Complex topology graph</a:t>
            </a:r>
            <a:endParaRPr lang="ru-RU" dirty="0"/>
          </a:p>
        </p:txBody>
      </p:sp>
      <p:sp>
        <p:nvSpPr>
          <p:cNvPr id="4" name="Content Placeholder 3">
            <a:extLst>
              <a:ext uri="{FF2B5EF4-FFF2-40B4-BE49-F238E27FC236}">
                <a16:creationId xmlns:a16="http://schemas.microsoft.com/office/drawing/2014/main" id="{9F2677B4-13BA-EB28-0F55-C5CBBADB0812}"/>
              </a:ext>
            </a:extLst>
          </p:cNvPr>
          <p:cNvSpPr>
            <a:spLocks noGrp="1"/>
          </p:cNvSpPr>
          <p:nvPr>
            <p:ph idx="10"/>
          </p:nvPr>
        </p:nvSpPr>
        <p:spPr/>
        <p:txBody>
          <a:bodyPr/>
          <a:lstStyle/>
          <a:p>
            <a:endParaRPr lang="en-US"/>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7" name="Picture 6">
            <a:extLst>
              <a:ext uri="{FF2B5EF4-FFF2-40B4-BE49-F238E27FC236}">
                <a16:creationId xmlns:a16="http://schemas.microsoft.com/office/drawing/2014/main" id="{3F532E03-C4D0-22F4-82B9-5BB8BFCA34D7}"/>
              </a:ext>
            </a:extLst>
          </p:cNvPr>
          <p:cNvPicPr>
            <a:picLocks noChangeAspect="1"/>
          </p:cNvPicPr>
          <p:nvPr/>
        </p:nvPicPr>
        <p:blipFill>
          <a:blip r:embed="rId3"/>
          <a:stretch>
            <a:fillRect/>
          </a:stretch>
        </p:blipFill>
        <p:spPr>
          <a:xfrm>
            <a:off x="457200" y="1676400"/>
            <a:ext cx="13716000" cy="4876800"/>
          </a:xfrm>
          <a:prstGeom prst="rect">
            <a:avLst/>
          </a:prstGeom>
        </p:spPr>
      </p:pic>
    </p:spTree>
    <p:extLst>
      <p:ext uri="{BB962C8B-B14F-4D97-AF65-F5344CB8AC3E}">
        <p14:creationId xmlns:p14="http://schemas.microsoft.com/office/powerpoint/2010/main" val="63919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Topology graph is very hard to understand from code</a:t>
            </a:r>
            <a:endParaRPr lang="ru-RU" dirty="0"/>
          </a:p>
        </p:txBody>
      </p:sp>
      <p:sp>
        <p:nvSpPr>
          <p:cNvPr id="10" name="Content Placeholder 9">
            <a:extLst>
              <a:ext uri="{FF2B5EF4-FFF2-40B4-BE49-F238E27FC236}">
                <a16:creationId xmlns:a16="http://schemas.microsoft.com/office/drawing/2014/main" id="{BB9E8E69-368E-8C93-B575-BA25EC6101DC}"/>
              </a:ext>
            </a:extLst>
          </p:cNvPr>
          <p:cNvSpPr>
            <a:spLocks noGrp="1"/>
          </p:cNvSpPr>
          <p:nvPr>
            <p:ph idx="10"/>
          </p:nvPr>
        </p:nvSpPr>
        <p:spPr/>
        <p:txBody>
          <a:bodyPr/>
          <a:lstStyle/>
          <a:p>
            <a:endParaRPr lang="en-US"/>
          </a:p>
        </p:txBody>
      </p:sp>
      <p:sp>
        <p:nvSpPr>
          <p:cNvPr id="11" name="Text Placeholder 10">
            <a:extLst>
              <a:ext uri="{FF2B5EF4-FFF2-40B4-BE49-F238E27FC236}">
                <a16:creationId xmlns:a16="http://schemas.microsoft.com/office/drawing/2014/main" id="{10F28012-866B-A059-FE44-E8FAEC07DE44}"/>
              </a:ext>
            </a:extLst>
          </p:cNvPr>
          <p:cNvSpPr>
            <a:spLocks noGrp="1"/>
          </p:cNvSpPr>
          <p:nvPr>
            <p:ph type="body" sz="quarter" idx="11"/>
          </p:nvPr>
        </p:nvSpPr>
        <p:spPr/>
        <p:txBody>
          <a:bodyPr/>
          <a:lstStyle/>
          <a:p>
            <a:r>
              <a:rPr lang="en-US" dirty="0">
                <a:solidFill>
                  <a:schemeClr val="accent1"/>
                </a:solidFill>
              </a:rPr>
              <a:t>Let’s find out if logs can help us</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13" name="Picture 12">
            <a:extLst>
              <a:ext uri="{FF2B5EF4-FFF2-40B4-BE49-F238E27FC236}">
                <a16:creationId xmlns:a16="http://schemas.microsoft.com/office/drawing/2014/main" id="{7886CC77-6129-9800-0F47-00FE3E6470AF}"/>
              </a:ext>
            </a:extLst>
          </p:cNvPr>
          <p:cNvPicPr>
            <a:picLocks noChangeAspect="1"/>
          </p:cNvPicPr>
          <p:nvPr/>
        </p:nvPicPr>
        <p:blipFill>
          <a:blip r:embed="rId3"/>
          <a:stretch>
            <a:fillRect/>
          </a:stretch>
        </p:blipFill>
        <p:spPr>
          <a:xfrm>
            <a:off x="5301049" y="1459548"/>
            <a:ext cx="11524300" cy="6130288"/>
          </a:xfrm>
          <a:prstGeom prst="rect">
            <a:avLst/>
          </a:prstGeom>
        </p:spPr>
      </p:pic>
      <p:sp>
        <p:nvSpPr>
          <p:cNvPr id="14" name="TextBox 13">
            <a:extLst>
              <a:ext uri="{FF2B5EF4-FFF2-40B4-BE49-F238E27FC236}">
                <a16:creationId xmlns:a16="http://schemas.microsoft.com/office/drawing/2014/main" id="{E6489D54-18DD-B6D8-34D3-32E483C50D47}"/>
              </a:ext>
            </a:extLst>
          </p:cNvPr>
          <p:cNvSpPr txBox="1"/>
          <p:nvPr/>
        </p:nvSpPr>
        <p:spPr>
          <a:xfrm>
            <a:off x="2273643" y="3422821"/>
            <a:ext cx="1618735" cy="2169825"/>
          </a:xfrm>
          <a:prstGeom prst="rect">
            <a:avLst/>
          </a:prstGeom>
          <a:noFill/>
        </p:spPr>
        <p:txBody>
          <a:bodyPr wrap="square" rtlCol="0">
            <a:spAutoFit/>
          </a:bodyPr>
          <a:lstStyle/>
          <a:p>
            <a:pPr algn="l">
              <a:lnSpc>
                <a:spcPct val="90000"/>
              </a:lnSpc>
              <a:spcAft>
                <a:spcPts val="400"/>
              </a:spcAft>
            </a:pPr>
            <a:r>
              <a:rPr lang="en-US" sz="15000" b="1" dirty="0">
                <a:solidFill>
                  <a:schemeClr val="accent1"/>
                </a:solidFill>
                <a:cs typeface="Aharoni" panose="020F0502020204030204" pitchFamily="2" charset="-79"/>
              </a:rPr>
              <a:t>?</a:t>
            </a:r>
          </a:p>
        </p:txBody>
      </p:sp>
    </p:spTree>
    <p:extLst>
      <p:ext uri="{BB962C8B-B14F-4D97-AF65-F5344CB8AC3E}">
        <p14:creationId xmlns:p14="http://schemas.microsoft.com/office/powerpoint/2010/main" val="154019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Visualize the topology</a:t>
            </a:r>
            <a:endParaRPr lang="ru-RU" dirty="0"/>
          </a:p>
        </p:txBody>
      </p:sp>
      <p:sp>
        <p:nvSpPr>
          <p:cNvPr id="10" name="Content Placeholder 9">
            <a:extLst>
              <a:ext uri="{FF2B5EF4-FFF2-40B4-BE49-F238E27FC236}">
                <a16:creationId xmlns:a16="http://schemas.microsoft.com/office/drawing/2014/main" id="{BB9E8E69-368E-8C93-B575-BA25EC6101DC}"/>
              </a:ext>
            </a:extLst>
          </p:cNvPr>
          <p:cNvSpPr>
            <a:spLocks noGrp="1"/>
          </p:cNvSpPr>
          <p:nvPr>
            <p:ph idx="10"/>
          </p:nvPr>
        </p:nvSpPr>
        <p:spPr/>
        <p:txBody>
          <a:bodyPr/>
          <a:lstStyle/>
          <a:p>
            <a:endParaRPr lang="en-US"/>
          </a:p>
        </p:txBody>
      </p:sp>
      <p:sp>
        <p:nvSpPr>
          <p:cNvPr id="11" name="Text Placeholder 10">
            <a:extLst>
              <a:ext uri="{FF2B5EF4-FFF2-40B4-BE49-F238E27FC236}">
                <a16:creationId xmlns:a16="http://schemas.microsoft.com/office/drawing/2014/main" id="{10F28012-866B-A059-FE44-E8FAEC07DE44}"/>
              </a:ext>
            </a:extLst>
          </p:cNvPr>
          <p:cNvSpPr>
            <a:spLocks noGrp="1"/>
          </p:cNvSpPr>
          <p:nvPr>
            <p:ph type="body" sz="quarter" idx="11"/>
          </p:nvPr>
        </p:nvSpPr>
        <p:spPr>
          <a:xfrm>
            <a:off x="2712309" y="3847190"/>
            <a:ext cx="1872049" cy="2925505"/>
          </a:xfrm>
        </p:spPr>
        <p:txBody>
          <a:bodyPr>
            <a:normAutofit/>
          </a:bodyPr>
          <a:lstStyle/>
          <a:p>
            <a:r>
              <a:rPr lang="en-US" sz="15000" dirty="0">
                <a:solidFill>
                  <a:schemeClr val="accent1"/>
                </a:solidFill>
              </a:rPr>
              <a:t>:)</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3" name="Picture 2">
            <a:extLst>
              <a:ext uri="{FF2B5EF4-FFF2-40B4-BE49-F238E27FC236}">
                <a16:creationId xmlns:a16="http://schemas.microsoft.com/office/drawing/2014/main" id="{CDB37639-EC10-2169-A983-AEC3A04F1C23}"/>
              </a:ext>
            </a:extLst>
          </p:cNvPr>
          <p:cNvPicPr>
            <a:picLocks noChangeAspect="1"/>
          </p:cNvPicPr>
          <p:nvPr/>
        </p:nvPicPr>
        <p:blipFill>
          <a:blip r:embed="rId3"/>
          <a:stretch>
            <a:fillRect/>
          </a:stretch>
        </p:blipFill>
        <p:spPr>
          <a:xfrm>
            <a:off x="7000103" y="776046"/>
            <a:ext cx="6746790" cy="7200454"/>
          </a:xfrm>
          <a:prstGeom prst="rect">
            <a:avLst/>
          </a:prstGeom>
        </p:spPr>
      </p:pic>
      <p:sp>
        <p:nvSpPr>
          <p:cNvPr id="4" name="TextBox 3">
            <a:extLst>
              <a:ext uri="{FF2B5EF4-FFF2-40B4-BE49-F238E27FC236}">
                <a16:creationId xmlns:a16="http://schemas.microsoft.com/office/drawing/2014/main" id="{931A7688-028C-EFFD-0AC3-B246D42EAD96}"/>
              </a:ext>
            </a:extLst>
          </p:cNvPr>
          <p:cNvSpPr txBox="1"/>
          <p:nvPr/>
        </p:nvSpPr>
        <p:spPr>
          <a:xfrm>
            <a:off x="685799" y="1456905"/>
            <a:ext cx="6839466" cy="697627"/>
          </a:xfrm>
          <a:prstGeom prst="rect">
            <a:avLst/>
          </a:prstGeom>
          <a:noFill/>
        </p:spPr>
        <p:txBody>
          <a:bodyPr wrap="square" rtlCol="0">
            <a:spAutoFit/>
          </a:bodyPr>
          <a:lstStyle/>
          <a:p>
            <a:pPr algn="l">
              <a:lnSpc>
                <a:spcPct val="90000"/>
              </a:lnSpc>
              <a:spcAft>
                <a:spcPts val="400"/>
              </a:spcAft>
            </a:pPr>
            <a:r>
              <a:rPr lang="en-US" sz="2000" dirty="0">
                <a:solidFill>
                  <a:schemeClr val="accent1"/>
                </a:solidFill>
              </a:rPr>
              <a:t>https://gaetancollaud.github.io/kafka-streams-visualization/</a:t>
            </a:r>
          </a:p>
          <a:p>
            <a:pPr algn="l">
              <a:lnSpc>
                <a:spcPct val="90000"/>
              </a:lnSpc>
              <a:spcAft>
                <a:spcPts val="400"/>
              </a:spcAft>
            </a:pPr>
            <a:r>
              <a:rPr lang="en-US" sz="2000" dirty="0">
                <a:solidFill>
                  <a:schemeClr val="accent1"/>
                </a:solidFill>
              </a:rPr>
              <a:t>https://zz85.github.io/kafka-streams-viz/</a:t>
            </a:r>
          </a:p>
        </p:txBody>
      </p:sp>
    </p:spTree>
    <p:extLst>
      <p:ext uri="{BB962C8B-B14F-4D97-AF65-F5344CB8AC3E}">
        <p14:creationId xmlns:p14="http://schemas.microsoft.com/office/powerpoint/2010/main" val="145060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a:extLst>
              <a:ext uri="{FF2B5EF4-FFF2-40B4-BE49-F238E27FC236}">
                <a16:creationId xmlns:a16="http://schemas.microsoft.com/office/drawing/2014/main" id="{D747A3A0-3341-DD15-2BD2-3DC9C458642B}"/>
              </a:ext>
            </a:extLst>
          </p:cNvPr>
          <p:cNvSpPr>
            <a:spLocks noGrp="1"/>
          </p:cNvSpPr>
          <p:nvPr>
            <p:ph sz="half" idx="1"/>
          </p:nvPr>
        </p:nvSpPr>
        <p:spPr/>
        <p:txBody>
          <a:bodyPr vert="horz" lIns="0" tIns="0" rIns="0" bIns="0" rtlCol="0" anchor="t">
            <a:normAutofit/>
          </a:bodyPr>
          <a:lstStyle/>
          <a:p>
            <a:pPr marL="342900" indent="-342900" algn="just">
              <a:buFont typeface="Arial" panose="020B0604020202020204" pitchFamily="34" charset="0"/>
              <a:buChar char="•"/>
            </a:pPr>
            <a:r>
              <a:rPr lang="en-US" sz="2400" b="0" dirty="0">
                <a:ea typeface="+mn-lt"/>
                <a:cs typeface="+mn-lt"/>
              </a:rPr>
              <a:t>credit card fraud detection</a:t>
            </a:r>
          </a:p>
          <a:p>
            <a:pPr marL="342900" indent="-342900" algn="just">
              <a:buFont typeface="Arial" panose="020B0604020202020204" pitchFamily="34" charset="0"/>
              <a:buChar char="•"/>
            </a:pPr>
            <a:r>
              <a:rPr lang="en-US" sz="2400" b="0" dirty="0">
                <a:ea typeface="+mn-lt"/>
                <a:cs typeface="+mn-lt"/>
              </a:rPr>
              <a:t>marathon race with sensors</a:t>
            </a:r>
          </a:p>
          <a:p>
            <a:pPr marL="342900" indent="-342900" algn="just">
              <a:buFont typeface="Arial" panose="020B0604020202020204" pitchFamily="34" charset="0"/>
              <a:buChar char="•"/>
            </a:pPr>
            <a:r>
              <a:rPr lang="en-US" sz="2400" b="0" dirty="0">
                <a:ea typeface="+mn-lt"/>
                <a:cs typeface="+mn-lt"/>
              </a:rPr>
              <a:t>stock prices analytics</a:t>
            </a:r>
          </a:p>
          <a:p>
            <a:pPr marL="342900" indent="-342900" algn="just">
              <a:buFont typeface="Arial" panose="020B0604020202020204" pitchFamily="34" charset="0"/>
              <a:buChar char="•"/>
            </a:pPr>
            <a:r>
              <a:rPr lang="en-US" sz="2400" b="0" dirty="0">
                <a:ea typeface="+mn-lt"/>
                <a:cs typeface="+mn-lt"/>
              </a:rPr>
              <a:t>intrusion detection</a:t>
            </a:r>
            <a:endParaRPr lang="en-US" sz="2400" b="0" dirty="0">
              <a:solidFill>
                <a:schemeClr val="accent1"/>
              </a:solidFill>
              <a:ea typeface="Open Sans Semibold"/>
              <a:cs typeface="Open Sans Semibold"/>
            </a:endParaRPr>
          </a:p>
        </p:txBody>
      </p:sp>
      <p:pic>
        <p:nvPicPr>
          <p:cNvPr id="14" name="Content Placeholder 13" descr="River rocks">
            <a:extLst>
              <a:ext uri="{FF2B5EF4-FFF2-40B4-BE49-F238E27FC236}">
                <a16:creationId xmlns:a16="http://schemas.microsoft.com/office/drawing/2014/main" id="{B1442B20-80ED-5873-C44F-7DD21C43C60A}"/>
              </a:ext>
            </a:extLst>
          </p:cNvPr>
          <p:cNvPicPr>
            <a:picLocks noGrp="1" noChangeAspect="1"/>
          </p:cNvPicPr>
          <p:nvPr>
            <p:ph sz="half" idx="2"/>
          </p:nvPr>
        </p:nvPicPr>
        <p:blipFill>
          <a:blip r:embed="rId3"/>
          <a:stretch>
            <a:fillRect/>
          </a:stretch>
        </p:blipFill>
        <p:spPr>
          <a:xfrm>
            <a:off x="7543802" y="2057399"/>
            <a:ext cx="6400800" cy="3667658"/>
          </a:xfrm>
        </p:spPr>
      </p:pic>
      <p:sp>
        <p:nvSpPr>
          <p:cNvPr id="6" name="Title 5"/>
          <p:cNvSpPr>
            <a:spLocks noGrp="1"/>
          </p:cNvSpPr>
          <p:nvPr>
            <p:ph type="title"/>
          </p:nvPr>
        </p:nvSpPr>
        <p:spPr/>
        <p:txBody>
          <a:bodyPr>
            <a:normAutofit/>
          </a:bodyPr>
          <a:lstStyle/>
          <a:p>
            <a:r>
              <a:rPr lang="en-US" dirty="0">
                <a:ea typeface="+mj-lt"/>
                <a:cs typeface="+mj-lt"/>
              </a:rPr>
              <a:t>When to use streaming?</a:t>
            </a:r>
            <a:endParaRPr lang="ru-RU" dirty="0"/>
          </a:p>
        </p:txBody>
      </p:sp>
      <p:sp>
        <p:nvSpPr>
          <p:cNvPr id="12" name="Text Placeholder 11">
            <a:extLst>
              <a:ext uri="{FF2B5EF4-FFF2-40B4-BE49-F238E27FC236}">
                <a16:creationId xmlns:a16="http://schemas.microsoft.com/office/drawing/2014/main" id="{D6C7181D-73D3-DE1F-4C4E-8CF8E1F262FF}"/>
              </a:ext>
            </a:extLst>
          </p:cNvPr>
          <p:cNvSpPr>
            <a:spLocks noGrp="1"/>
          </p:cNvSpPr>
          <p:nvPr>
            <p:ph type="body" sz="quarter" idx="11"/>
          </p:nvPr>
        </p:nvSpPr>
        <p:spPr/>
        <p:txBody>
          <a:bodyPr/>
          <a:lstStyle/>
          <a:p>
            <a:endParaRPr lang="en-US"/>
          </a:p>
        </p:txBody>
      </p:sp>
      <p:sp>
        <p:nvSpPr>
          <p:cNvPr id="11" name="Content Placeholder 10">
            <a:extLst>
              <a:ext uri="{FF2B5EF4-FFF2-40B4-BE49-F238E27FC236}">
                <a16:creationId xmlns:a16="http://schemas.microsoft.com/office/drawing/2014/main" id="{AAA5DAE5-9E77-0E3C-32F7-D821200185F4}"/>
              </a:ext>
            </a:extLst>
          </p:cNvPr>
          <p:cNvSpPr>
            <a:spLocks noGrp="1"/>
          </p:cNvSpPr>
          <p:nvPr>
            <p:ph idx="10"/>
          </p:nvPr>
        </p:nvSpPr>
        <p:spPr/>
        <p:txBody>
          <a:bodyPr/>
          <a:lstStyle/>
          <a:p>
            <a:endParaRPr lang="en-US"/>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61892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245CA1-3CE1-DA65-C3FA-6F4F7F018089}"/>
              </a:ext>
            </a:extLst>
          </p:cNvPr>
          <p:cNvPicPr>
            <a:picLocks noChangeAspect="1"/>
          </p:cNvPicPr>
          <p:nvPr/>
        </p:nvPicPr>
        <p:blipFill>
          <a:blip r:embed="rId3"/>
          <a:stretch>
            <a:fillRect/>
          </a:stretch>
        </p:blipFill>
        <p:spPr>
          <a:xfrm>
            <a:off x="2388659" y="1596231"/>
            <a:ext cx="10660075" cy="6144350"/>
          </a:xfrm>
          <a:prstGeom prst="rect">
            <a:avLst/>
          </a:prstGeom>
        </p:spPr>
      </p:pic>
      <p:sp>
        <p:nvSpPr>
          <p:cNvPr id="6" name="Title 5"/>
          <p:cNvSpPr>
            <a:spLocks noGrp="1"/>
          </p:cNvSpPr>
          <p:nvPr>
            <p:ph type="title"/>
          </p:nvPr>
        </p:nvSpPr>
        <p:spPr/>
        <p:txBody>
          <a:bodyPr>
            <a:normAutofit/>
          </a:bodyPr>
          <a:lstStyle/>
          <a:p>
            <a:r>
              <a:rPr lang="en-US" dirty="0"/>
              <a:t>Let’s name the nodes</a:t>
            </a:r>
            <a:endParaRPr lang="ru-RU" dirty="0"/>
          </a:p>
        </p:txBody>
      </p:sp>
      <p:sp>
        <p:nvSpPr>
          <p:cNvPr id="10" name="Content Placeholder 9">
            <a:extLst>
              <a:ext uri="{FF2B5EF4-FFF2-40B4-BE49-F238E27FC236}">
                <a16:creationId xmlns:a16="http://schemas.microsoft.com/office/drawing/2014/main" id="{BB9E8E69-368E-8C93-B575-BA25EC6101DC}"/>
              </a:ext>
            </a:extLst>
          </p:cNvPr>
          <p:cNvSpPr>
            <a:spLocks noGrp="1"/>
          </p:cNvSpPr>
          <p:nvPr>
            <p:ph idx="10"/>
          </p:nvPr>
        </p:nvSpPr>
        <p:spPr/>
        <p:txBody>
          <a:bodyPr/>
          <a:lstStyle/>
          <a:p>
            <a:endParaRPr lang="en-US"/>
          </a:p>
        </p:txBody>
      </p:sp>
      <p:sp>
        <p:nvSpPr>
          <p:cNvPr id="11" name="Text Placeholder 10">
            <a:extLst>
              <a:ext uri="{FF2B5EF4-FFF2-40B4-BE49-F238E27FC236}">
                <a16:creationId xmlns:a16="http://schemas.microsoft.com/office/drawing/2014/main" id="{10F28012-866B-A059-FE44-E8FAEC07DE44}"/>
              </a:ext>
            </a:extLst>
          </p:cNvPr>
          <p:cNvSpPr>
            <a:spLocks noGrp="1"/>
          </p:cNvSpPr>
          <p:nvPr>
            <p:ph type="body" sz="quarter" idx="11"/>
          </p:nvPr>
        </p:nvSpPr>
        <p:spPr/>
        <p:txBody>
          <a:bodyPr/>
          <a:lstStyle/>
          <a:p>
            <a:r>
              <a:rPr lang="en-US" dirty="0">
                <a:solidFill>
                  <a:schemeClr val="accent1"/>
                </a:solidFill>
              </a:rPr>
              <a:t>Now it’s just convenient. Later it will become crucial</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40669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Visualize again</a:t>
            </a:r>
            <a:endParaRPr lang="ru-RU" dirty="0"/>
          </a:p>
        </p:txBody>
      </p:sp>
      <p:sp>
        <p:nvSpPr>
          <p:cNvPr id="10" name="Content Placeholder 9">
            <a:extLst>
              <a:ext uri="{FF2B5EF4-FFF2-40B4-BE49-F238E27FC236}">
                <a16:creationId xmlns:a16="http://schemas.microsoft.com/office/drawing/2014/main" id="{BB9E8E69-368E-8C93-B575-BA25EC6101DC}"/>
              </a:ext>
            </a:extLst>
          </p:cNvPr>
          <p:cNvSpPr>
            <a:spLocks noGrp="1"/>
          </p:cNvSpPr>
          <p:nvPr>
            <p:ph idx="10"/>
          </p:nvPr>
        </p:nvSpPr>
        <p:spPr/>
        <p:txBody>
          <a:bodyPr/>
          <a:lstStyle/>
          <a:p>
            <a:endParaRPr lang="en-US"/>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9" name="Picture 8">
            <a:extLst>
              <a:ext uri="{FF2B5EF4-FFF2-40B4-BE49-F238E27FC236}">
                <a16:creationId xmlns:a16="http://schemas.microsoft.com/office/drawing/2014/main" id="{58986926-525E-AAA9-894D-F7D2CC64E82D}"/>
              </a:ext>
            </a:extLst>
          </p:cNvPr>
          <p:cNvPicPr>
            <a:picLocks noChangeAspect="1"/>
          </p:cNvPicPr>
          <p:nvPr/>
        </p:nvPicPr>
        <p:blipFill>
          <a:blip r:embed="rId3"/>
          <a:stretch>
            <a:fillRect/>
          </a:stretch>
        </p:blipFill>
        <p:spPr>
          <a:xfrm>
            <a:off x="6613386" y="855697"/>
            <a:ext cx="5599155" cy="7005057"/>
          </a:xfrm>
          <a:prstGeom prst="rect">
            <a:avLst/>
          </a:prstGeom>
        </p:spPr>
      </p:pic>
      <p:sp>
        <p:nvSpPr>
          <p:cNvPr id="12" name="TextBox 11">
            <a:extLst>
              <a:ext uri="{FF2B5EF4-FFF2-40B4-BE49-F238E27FC236}">
                <a16:creationId xmlns:a16="http://schemas.microsoft.com/office/drawing/2014/main" id="{214BC122-16D9-6920-FED6-9FF21E0070E4}"/>
              </a:ext>
            </a:extLst>
          </p:cNvPr>
          <p:cNvSpPr txBox="1"/>
          <p:nvPr/>
        </p:nvSpPr>
        <p:spPr>
          <a:xfrm>
            <a:off x="1902941" y="3767295"/>
            <a:ext cx="3314497" cy="590931"/>
          </a:xfrm>
          <a:prstGeom prst="rect">
            <a:avLst/>
          </a:prstGeom>
          <a:noFill/>
        </p:spPr>
        <p:txBody>
          <a:bodyPr wrap="none" rtlCol="0">
            <a:spAutoFit/>
          </a:bodyPr>
          <a:lstStyle/>
          <a:p>
            <a:pPr algn="l">
              <a:lnSpc>
                <a:spcPct val="90000"/>
              </a:lnSpc>
              <a:spcAft>
                <a:spcPts val="400"/>
              </a:spcAft>
            </a:pPr>
            <a:r>
              <a:rPr lang="en-US" sz="3600" b="1" dirty="0">
                <a:solidFill>
                  <a:schemeClr val="accent1"/>
                </a:solidFill>
              </a:rPr>
              <a:t>WAY BETTER!</a:t>
            </a:r>
          </a:p>
        </p:txBody>
      </p:sp>
    </p:spTree>
    <p:extLst>
      <p:ext uri="{BB962C8B-B14F-4D97-AF65-F5344CB8AC3E}">
        <p14:creationId xmlns:p14="http://schemas.microsoft.com/office/powerpoint/2010/main" val="385491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ACF80F-A678-258A-1691-BBC55474B43E}"/>
              </a:ext>
            </a:extLst>
          </p:cNvPr>
          <p:cNvPicPr>
            <a:picLocks noChangeAspect="1"/>
          </p:cNvPicPr>
          <p:nvPr/>
        </p:nvPicPr>
        <p:blipFill>
          <a:blip r:embed="rId3"/>
          <a:stretch>
            <a:fillRect/>
          </a:stretch>
        </p:blipFill>
        <p:spPr>
          <a:xfrm>
            <a:off x="457200" y="776047"/>
            <a:ext cx="13716000" cy="6686550"/>
          </a:xfrm>
          <a:prstGeom prst="rect">
            <a:avLst/>
          </a:prstGeom>
        </p:spPr>
      </p:pic>
      <p:sp>
        <p:nvSpPr>
          <p:cNvPr id="6" name="Title 5"/>
          <p:cNvSpPr>
            <a:spLocks noGrp="1"/>
          </p:cNvSpPr>
          <p:nvPr>
            <p:ph type="title"/>
          </p:nvPr>
        </p:nvSpPr>
        <p:spPr/>
        <p:txBody>
          <a:bodyPr>
            <a:normAutofit/>
          </a:bodyPr>
          <a:lstStyle/>
          <a:p>
            <a:r>
              <a:rPr lang="en-US" dirty="0"/>
              <a:t>Branching</a:t>
            </a:r>
            <a:endParaRPr lang="ru-RU" dirty="0"/>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
        <p:nvSpPr>
          <p:cNvPr id="7" name="TextBox 6">
            <a:extLst>
              <a:ext uri="{FF2B5EF4-FFF2-40B4-BE49-F238E27FC236}">
                <a16:creationId xmlns:a16="http://schemas.microsoft.com/office/drawing/2014/main" id="{1EA5BB5A-FDED-2CE1-0FB3-27459691D5C1}"/>
              </a:ext>
            </a:extLst>
          </p:cNvPr>
          <p:cNvSpPr txBox="1"/>
          <p:nvPr/>
        </p:nvSpPr>
        <p:spPr>
          <a:xfrm>
            <a:off x="7295996" y="1260389"/>
            <a:ext cx="6877204" cy="697627"/>
          </a:xfrm>
          <a:prstGeom prst="rect">
            <a:avLst/>
          </a:prstGeom>
          <a:noFill/>
        </p:spPr>
        <p:txBody>
          <a:bodyPr wrap="none" rtlCol="0">
            <a:spAutoFit/>
          </a:bodyPr>
          <a:lstStyle/>
          <a:p>
            <a:pPr algn="l">
              <a:lnSpc>
                <a:spcPct val="90000"/>
              </a:lnSpc>
              <a:spcAft>
                <a:spcPts val="400"/>
              </a:spcAft>
            </a:pPr>
            <a:r>
              <a:rPr lang="en-US" sz="2000" b="1" dirty="0">
                <a:solidFill>
                  <a:schemeClr val="accent1"/>
                </a:solidFill>
              </a:rPr>
              <a:t>WARNING: </a:t>
            </a:r>
            <a:r>
              <a:rPr lang="en-US" sz="2000" dirty="0"/>
              <a:t>The event flows to first matched branch</a:t>
            </a:r>
          </a:p>
          <a:p>
            <a:pPr algn="l">
              <a:lnSpc>
                <a:spcPct val="90000"/>
              </a:lnSpc>
              <a:spcAft>
                <a:spcPts val="400"/>
              </a:spcAft>
            </a:pPr>
            <a:r>
              <a:rPr lang="en-US" sz="2000" b="1" dirty="0">
                <a:solidFill>
                  <a:schemeClr val="accent1"/>
                </a:solidFill>
              </a:rPr>
              <a:t>TIP: </a:t>
            </a:r>
            <a:r>
              <a:rPr lang="en-US" sz="2000" dirty="0"/>
              <a:t>use </a:t>
            </a:r>
            <a:r>
              <a:rPr lang="en-US" sz="2000" dirty="0">
                <a:latin typeface="Consolas" panose="020B0609020204030204" pitchFamily="49" charset="0"/>
              </a:rPr>
              <a:t>.filter() </a:t>
            </a:r>
            <a:r>
              <a:rPr lang="en-US" sz="2000" dirty="0"/>
              <a:t>to direct the event to multiple children</a:t>
            </a:r>
          </a:p>
        </p:txBody>
      </p:sp>
    </p:spTree>
    <p:extLst>
      <p:ext uri="{BB962C8B-B14F-4D97-AF65-F5344CB8AC3E}">
        <p14:creationId xmlns:p14="http://schemas.microsoft.com/office/powerpoint/2010/main" val="190788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CC147C-CEB3-BFA8-20AE-DE9E987035A1}"/>
              </a:ext>
            </a:extLst>
          </p:cNvPr>
          <p:cNvPicPr>
            <a:picLocks noChangeAspect="1"/>
          </p:cNvPicPr>
          <p:nvPr/>
        </p:nvPicPr>
        <p:blipFill>
          <a:blip r:embed="rId3"/>
          <a:stretch>
            <a:fillRect/>
          </a:stretch>
        </p:blipFill>
        <p:spPr>
          <a:xfrm>
            <a:off x="457200" y="1533525"/>
            <a:ext cx="13716000" cy="5162550"/>
          </a:xfrm>
          <a:prstGeom prst="rect">
            <a:avLst/>
          </a:prstGeom>
        </p:spPr>
      </p:pic>
      <p:sp>
        <p:nvSpPr>
          <p:cNvPr id="6" name="Title 5"/>
          <p:cNvSpPr>
            <a:spLocks noGrp="1"/>
          </p:cNvSpPr>
          <p:nvPr>
            <p:ph type="title"/>
          </p:nvPr>
        </p:nvSpPr>
        <p:spPr/>
        <p:txBody>
          <a:bodyPr>
            <a:normAutofit/>
          </a:bodyPr>
          <a:lstStyle/>
          <a:p>
            <a:r>
              <a:rPr lang="en-US" dirty="0"/>
              <a:t>Branching for complex streams</a:t>
            </a:r>
            <a:endParaRPr lang="ru-RU" dirty="0"/>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
        <p:nvSpPr>
          <p:cNvPr id="7" name="TextBox 6">
            <a:extLst>
              <a:ext uri="{FF2B5EF4-FFF2-40B4-BE49-F238E27FC236}">
                <a16:creationId xmlns:a16="http://schemas.microsoft.com/office/drawing/2014/main" id="{1EA5BB5A-FDED-2CE1-0FB3-27459691D5C1}"/>
              </a:ext>
            </a:extLst>
          </p:cNvPr>
          <p:cNvSpPr txBox="1"/>
          <p:nvPr/>
        </p:nvSpPr>
        <p:spPr>
          <a:xfrm>
            <a:off x="8432801" y="6188243"/>
            <a:ext cx="5359400" cy="1015663"/>
          </a:xfrm>
          <a:prstGeom prst="rect">
            <a:avLst/>
          </a:prstGeom>
          <a:noFill/>
        </p:spPr>
        <p:txBody>
          <a:bodyPr wrap="square" rtlCol="0">
            <a:spAutoFit/>
          </a:bodyPr>
          <a:lstStyle/>
          <a:p>
            <a:pPr algn="l">
              <a:spcAft>
                <a:spcPts val="400"/>
              </a:spcAft>
            </a:pPr>
            <a:r>
              <a:rPr lang="en-US" sz="2000" b="1" dirty="0">
                <a:solidFill>
                  <a:schemeClr val="accent1"/>
                </a:solidFill>
              </a:rPr>
              <a:t>1. </a:t>
            </a:r>
            <a:r>
              <a:rPr lang="en-US" sz="2000" dirty="0"/>
              <a:t>process the streams from the output map. The keys in map are: "</a:t>
            </a:r>
            <a:r>
              <a:rPr lang="en-US" sz="2000" b="1" dirty="0" err="1"/>
              <a:t>sl_fallback</a:t>
            </a:r>
            <a:r>
              <a:rPr lang="en-US" sz="2000" dirty="0"/>
              <a:t>" (default), "</a:t>
            </a:r>
            <a:r>
              <a:rPr lang="en-US" sz="2000" b="1" dirty="0" err="1"/>
              <a:t>sl_A</a:t>
            </a:r>
            <a:r>
              <a:rPr lang="en-US" sz="2000" dirty="0"/>
              <a:t>", "</a:t>
            </a:r>
            <a:r>
              <a:rPr lang="en-US" sz="2000" b="1" dirty="0" err="1"/>
              <a:t>sh_H</a:t>
            </a:r>
            <a:r>
              <a:rPr lang="en-US" sz="2000" dirty="0"/>
              <a:t>"</a:t>
            </a:r>
          </a:p>
        </p:txBody>
      </p:sp>
    </p:spTree>
    <p:extLst>
      <p:ext uri="{BB962C8B-B14F-4D97-AF65-F5344CB8AC3E}">
        <p14:creationId xmlns:p14="http://schemas.microsoft.com/office/powerpoint/2010/main" val="355847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Change the data type down the stream</a:t>
            </a:r>
            <a:endParaRPr lang="ru-RU" dirty="0"/>
          </a:p>
        </p:txBody>
      </p:sp>
      <p:sp>
        <p:nvSpPr>
          <p:cNvPr id="15" name="Content Placeholder 14">
            <a:extLst>
              <a:ext uri="{FF2B5EF4-FFF2-40B4-BE49-F238E27FC236}">
                <a16:creationId xmlns:a16="http://schemas.microsoft.com/office/drawing/2014/main" id="{5DD429B8-144D-B386-CC95-908F18BD8E3C}"/>
              </a:ext>
            </a:extLst>
          </p:cNvPr>
          <p:cNvSpPr>
            <a:spLocks noGrp="1"/>
          </p:cNvSpPr>
          <p:nvPr>
            <p:ph idx="10"/>
          </p:nvPr>
        </p:nvSpPr>
        <p:spPr/>
        <p:txBody>
          <a:bodyPr/>
          <a:lstStyle/>
          <a:p>
            <a:endParaRPr lang="en-US"/>
          </a:p>
        </p:txBody>
      </p:sp>
      <p:sp>
        <p:nvSpPr>
          <p:cNvPr id="10" name="Text Placeholder 9">
            <a:extLst>
              <a:ext uri="{FF2B5EF4-FFF2-40B4-BE49-F238E27FC236}">
                <a16:creationId xmlns:a16="http://schemas.microsoft.com/office/drawing/2014/main" id="{AD60A17F-5471-45D3-694A-84D47F2F01BD}"/>
              </a:ext>
            </a:extLst>
          </p:cNvPr>
          <p:cNvSpPr>
            <a:spLocks noGrp="1"/>
          </p:cNvSpPr>
          <p:nvPr>
            <p:ph type="body" sz="quarter" idx="11"/>
          </p:nvPr>
        </p:nvSpPr>
        <p:spPr/>
        <p:txBody>
          <a:bodyPr/>
          <a:lstStyle/>
          <a:p>
            <a:r>
              <a:rPr lang="en-US" dirty="0">
                <a:solidFill>
                  <a:schemeClr val="accent1"/>
                </a:solidFill>
              </a:rPr>
              <a:t>We have to start dealing with deserialization/serialization.</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17" name="Picture 16">
            <a:extLst>
              <a:ext uri="{FF2B5EF4-FFF2-40B4-BE49-F238E27FC236}">
                <a16:creationId xmlns:a16="http://schemas.microsoft.com/office/drawing/2014/main" id="{1DFAE036-51E5-617C-C63E-D24C1E8D3B95}"/>
              </a:ext>
            </a:extLst>
          </p:cNvPr>
          <p:cNvPicPr>
            <a:picLocks noChangeAspect="1"/>
          </p:cNvPicPr>
          <p:nvPr/>
        </p:nvPicPr>
        <p:blipFill>
          <a:blip r:embed="rId3"/>
          <a:stretch>
            <a:fillRect/>
          </a:stretch>
        </p:blipFill>
        <p:spPr>
          <a:xfrm>
            <a:off x="457200" y="1879600"/>
            <a:ext cx="13716000" cy="5467350"/>
          </a:xfrm>
          <a:prstGeom prst="rect">
            <a:avLst/>
          </a:prstGeom>
        </p:spPr>
      </p:pic>
    </p:spTree>
    <p:extLst>
      <p:ext uri="{BB962C8B-B14F-4D97-AF65-F5344CB8AC3E}">
        <p14:creationId xmlns:p14="http://schemas.microsoft.com/office/powerpoint/2010/main" val="373848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Choosing output topic name</a:t>
            </a:r>
            <a:endParaRPr lang="ru-RU" dirty="0"/>
          </a:p>
        </p:txBody>
      </p:sp>
      <p:sp>
        <p:nvSpPr>
          <p:cNvPr id="15" name="Content Placeholder 14">
            <a:extLst>
              <a:ext uri="{FF2B5EF4-FFF2-40B4-BE49-F238E27FC236}">
                <a16:creationId xmlns:a16="http://schemas.microsoft.com/office/drawing/2014/main" id="{5DD429B8-144D-B386-CC95-908F18BD8E3C}"/>
              </a:ext>
            </a:extLst>
          </p:cNvPr>
          <p:cNvSpPr>
            <a:spLocks noGrp="1"/>
          </p:cNvSpPr>
          <p:nvPr>
            <p:ph idx="10"/>
          </p:nvPr>
        </p:nvSpPr>
        <p:spPr/>
        <p:txBody>
          <a:bodyPr/>
          <a:lstStyle/>
          <a:p>
            <a:endParaRPr lang="en-US"/>
          </a:p>
        </p:txBody>
      </p:sp>
      <p:sp>
        <p:nvSpPr>
          <p:cNvPr id="10" name="Text Placeholder 9">
            <a:extLst>
              <a:ext uri="{FF2B5EF4-FFF2-40B4-BE49-F238E27FC236}">
                <a16:creationId xmlns:a16="http://schemas.microsoft.com/office/drawing/2014/main" id="{AD60A17F-5471-45D3-694A-84D47F2F01BD}"/>
              </a:ext>
            </a:extLst>
          </p:cNvPr>
          <p:cNvSpPr>
            <a:spLocks noGrp="1"/>
          </p:cNvSpPr>
          <p:nvPr>
            <p:ph type="body" sz="quarter" idx="11"/>
          </p:nvPr>
        </p:nvSpPr>
        <p:spPr/>
        <p:txBody>
          <a:bodyPr>
            <a:normAutofit fontScale="92500"/>
          </a:bodyPr>
          <a:lstStyle/>
          <a:p>
            <a:r>
              <a:rPr lang="en-US" dirty="0" err="1">
                <a:solidFill>
                  <a:schemeClr val="accent1"/>
                </a:solidFill>
                <a:latin typeface="Consolas" panose="020B0609020204030204" pitchFamily="49" charset="0"/>
              </a:rPr>
              <a:t>org.apache.kafka.streams.processor.TopicNameExtractor</a:t>
            </a:r>
            <a:endParaRPr lang="en-US" dirty="0">
              <a:solidFill>
                <a:schemeClr val="accent1"/>
              </a:solidFill>
              <a:latin typeface="Consolas" panose="020B0609020204030204" pitchFamily="49" charset="0"/>
            </a:endParaRP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4" name="Picture 3">
            <a:extLst>
              <a:ext uri="{FF2B5EF4-FFF2-40B4-BE49-F238E27FC236}">
                <a16:creationId xmlns:a16="http://schemas.microsoft.com/office/drawing/2014/main" id="{A8CB1B31-82E9-02D2-BD25-5DEFFC8EAC66}"/>
              </a:ext>
            </a:extLst>
          </p:cNvPr>
          <p:cNvPicPr>
            <a:picLocks noChangeAspect="1"/>
          </p:cNvPicPr>
          <p:nvPr/>
        </p:nvPicPr>
        <p:blipFill>
          <a:blip r:embed="rId3"/>
          <a:stretch>
            <a:fillRect/>
          </a:stretch>
        </p:blipFill>
        <p:spPr>
          <a:xfrm>
            <a:off x="457200" y="3352800"/>
            <a:ext cx="13716000" cy="1524000"/>
          </a:xfrm>
          <a:prstGeom prst="rect">
            <a:avLst/>
          </a:prstGeom>
        </p:spPr>
      </p:pic>
    </p:spTree>
    <p:extLst>
      <p:ext uri="{BB962C8B-B14F-4D97-AF65-F5344CB8AC3E}">
        <p14:creationId xmlns:p14="http://schemas.microsoft.com/office/powerpoint/2010/main" val="341049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What was branched may come together: merging</a:t>
            </a:r>
            <a:endParaRPr lang="ru-RU" dirty="0"/>
          </a:p>
        </p:txBody>
      </p:sp>
      <p:sp>
        <p:nvSpPr>
          <p:cNvPr id="15" name="Content Placeholder 14">
            <a:extLst>
              <a:ext uri="{FF2B5EF4-FFF2-40B4-BE49-F238E27FC236}">
                <a16:creationId xmlns:a16="http://schemas.microsoft.com/office/drawing/2014/main" id="{5DD429B8-144D-B386-CC95-908F18BD8E3C}"/>
              </a:ext>
            </a:extLst>
          </p:cNvPr>
          <p:cNvSpPr>
            <a:spLocks noGrp="1"/>
          </p:cNvSpPr>
          <p:nvPr>
            <p:ph idx="10"/>
          </p:nvPr>
        </p:nvSpPr>
        <p:spPr/>
        <p:txBody>
          <a:bodyPr/>
          <a:lstStyle/>
          <a:p>
            <a:endParaRPr lang="en-US"/>
          </a:p>
        </p:txBody>
      </p:sp>
      <p:sp>
        <p:nvSpPr>
          <p:cNvPr id="10" name="Text Placeholder 9">
            <a:extLst>
              <a:ext uri="{FF2B5EF4-FFF2-40B4-BE49-F238E27FC236}">
                <a16:creationId xmlns:a16="http://schemas.microsoft.com/office/drawing/2014/main" id="{AD60A17F-5471-45D3-694A-84D47F2F01BD}"/>
              </a:ext>
            </a:extLst>
          </p:cNvPr>
          <p:cNvSpPr>
            <a:spLocks noGrp="1"/>
          </p:cNvSpPr>
          <p:nvPr>
            <p:ph type="body" sz="quarter" idx="11"/>
          </p:nvPr>
        </p:nvSpPr>
        <p:spPr>
          <a:xfrm>
            <a:off x="685800" y="1312863"/>
            <a:ext cx="8927757" cy="566737"/>
          </a:xfrm>
        </p:spPr>
        <p:txBody>
          <a:bodyPr>
            <a:normAutofit fontScale="92500"/>
          </a:bodyPr>
          <a:lstStyle/>
          <a:p>
            <a:r>
              <a:rPr lang="en-US" dirty="0">
                <a:solidFill>
                  <a:schemeClr val="accent1"/>
                </a:solidFill>
              </a:rPr>
              <a:t>Simple merging is just consuming multiple topics into one stream</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4" name="Picture 3">
            <a:extLst>
              <a:ext uri="{FF2B5EF4-FFF2-40B4-BE49-F238E27FC236}">
                <a16:creationId xmlns:a16="http://schemas.microsoft.com/office/drawing/2014/main" id="{38FCF479-BE1E-F0AE-BCA6-805E3E0843CA}"/>
              </a:ext>
            </a:extLst>
          </p:cNvPr>
          <p:cNvPicPr>
            <a:picLocks noChangeAspect="1"/>
          </p:cNvPicPr>
          <p:nvPr/>
        </p:nvPicPr>
        <p:blipFill>
          <a:blip r:embed="rId3"/>
          <a:stretch>
            <a:fillRect/>
          </a:stretch>
        </p:blipFill>
        <p:spPr>
          <a:xfrm>
            <a:off x="457200" y="3200400"/>
            <a:ext cx="13716000" cy="1828800"/>
          </a:xfrm>
          <a:prstGeom prst="rect">
            <a:avLst/>
          </a:prstGeom>
        </p:spPr>
      </p:pic>
    </p:spTree>
    <p:extLst>
      <p:ext uri="{BB962C8B-B14F-4D97-AF65-F5344CB8AC3E}">
        <p14:creationId xmlns:p14="http://schemas.microsoft.com/office/powerpoint/2010/main" val="170131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Complex merging</a:t>
            </a:r>
            <a:endParaRPr lang="ru-RU" dirty="0"/>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11" name="Picture 10">
            <a:extLst>
              <a:ext uri="{FF2B5EF4-FFF2-40B4-BE49-F238E27FC236}">
                <a16:creationId xmlns:a16="http://schemas.microsoft.com/office/drawing/2014/main" id="{845007D8-2E66-8CB4-C314-EC41DBC427D5}"/>
              </a:ext>
            </a:extLst>
          </p:cNvPr>
          <p:cNvPicPr>
            <a:picLocks noChangeAspect="1"/>
          </p:cNvPicPr>
          <p:nvPr/>
        </p:nvPicPr>
        <p:blipFill>
          <a:blip r:embed="rId3"/>
          <a:stretch>
            <a:fillRect/>
          </a:stretch>
        </p:blipFill>
        <p:spPr>
          <a:xfrm>
            <a:off x="457200" y="1676400"/>
            <a:ext cx="13716000" cy="4876800"/>
          </a:xfrm>
          <a:prstGeom prst="rect">
            <a:avLst/>
          </a:prstGeom>
        </p:spPr>
      </p:pic>
      <p:sp>
        <p:nvSpPr>
          <p:cNvPr id="12" name="TextBox 11">
            <a:extLst>
              <a:ext uri="{FF2B5EF4-FFF2-40B4-BE49-F238E27FC236}">
                <a16:creationId xmlns:a16="http://schemas.microsoft.com/office/drawing/2014/main" id="{C0F36A6C-C8E0-C655-A644-2BF650812488}"/>
              </a:ext>
            </a:extLst>
          </p:cNvPr>
          <p:cNvSpPr txBox="1"/>
          <p:nvPr/>
        </p:nvSpPr>
        <p:spPr>
          <a:xfrm>
            <a:off x="685800" y="6737866"/>
            <a:ext cx="8480207" cy="369332"/>
          </a:xfrm>
          <a:prstGeom prst="rect">
            <a:avLst/>
          </a:prstGeom>
          <a:noFill/>
        </p:spPr>
        <p:txBody>
          <a:bodyPr wrap="none" rtlCol="0">
            <a:spAutoFit/>
          </a:bodyPr>
          <a:lstStyle/>
          <a:p>
            <a:pPr algn="l">
              <a:lnSpc>
                <a:spcPct val="90000"/>
              </a:lnSpc>
              <a:spcAft>
                <a:spcPts val="400"/>
              </a:spcAft>
            </a:pPr>
            <a:r>
              <a:rPr lang="en-US" sz="2000" b="1" dirty="0">
                <a:solidFill>
                  <a:schemeClr val="accent1"/>
                </a:solidFill>
              </a:rPr>
              <a:t>1. </a:t>
            </a:r>
            <a:r>
              <a:rPr lang="en-US" sz="2000" dirty="0"/>
              <a:t>Merge two prepared streams together for common processing later on.</a:t>
            </a:r>
          </a:p>
        </p:txBody>
      </p:sp>
    </p:spTree>
    <p:extLst>
      <p:ext uri="{BB962C8B-B14F-4D97-AF65-F5344CB8AC3E}">
        <p14:creationId xmlns:p14="http://schemas.microsoft.com/office/powerpoint/2010/main" val="252503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Multiple output records from one input record</a:t>
            </a:r>
            <a:endParaRPr lang="ru-RU" dirty="0"/>
          </a:p>
        </p:txBody>
      </p:sp>
      <p:sp>
        <p:nvSpPr>
          <p:cNvPr id="13" name="Content Placeholder 12">
            <a:extLst>
              <a:ext uri="{FF2B5EF4-FFF2-40B4-BE49-F238E27FC236}">
                <a16:creationId xmlns:a16="http://schemas.microsoft.com/office/drawing/2014/main" id="{A44D47B7-57CE-D3ED-814C-F37B07A301D2}"/>
              </a:ext>
            </a:extLst>
          </p:cNvPr>
          <p:cNvSpPr>
            <a:spLocks noGrp="1"/>
          </p:cNvSpPr>
          <p:nvPr>
            <p:ph idx="10"/>
          </p:nvPr>
        </p:nvSpPr>
        <p:spPr/>
        <p:txBody>
          <a:bodyPr/>
          <a:lstStyle/>
          <a:p>
            <a:endParaRPr lang="en-US"/>
          </a:p>
        </p:txBody>
      </p:sp>
      <p:sp>
        <p:nvSpPr>
          <p:cNvPr id="9" name="Text Placeholder 8">
            <a:extLst>
              <a:ext uri="{FF2B5EF4-FFF2-40B4-BE49-F238E27FC236}">
                <a16:creationId xmlns:a16="http://schemas.microsoft.com/office/drawing/2014/main" id="{31D8EE5C-6C23-7A52-C9BF-A1545F58AE56}"/>
              </a:ext>
            </a:extLst>
          </p:cNvPr>
          <p:cNvSpPr>
            <a:spLocks noGrp="1"/>
          </p:cNvSpPr>
          <p:nvPr>
            <p:ph type="body" sz="quarter" idx="11"/>
          </p:nvPr>
        </p:nvSpPr>
        <p:spPr/>
        <p:txBody>
          <a:bodyPr/>
          <a:lstStyle/>
          <a:p>
            <a:r>
              <a:rPr lang="en-US" dirty="0" err="1">
                <a:solidFill>
                  <a:schemeClr val="accent1"/>
                </a:solidFill>
              </a:rPr>
              <a:t>flatMapValues</a:t>
            </a:r>
            <a:r>
              <a:rPr lang="en-US" dirty="0">
                <a:solidFill>
                  <a:schemeClr val="accent1"/>
                </a:solidFill>
              </a:rPr>
              <a:t>()</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
        <p:nvSpPr>
          <p:cNvPr id="12" name="TextBox 11">
            <a:extLst>
              <a:ext uri="{FF2B5EF4-FFF2-40B4-BE49-F238E27FC236}">
                <a16:creationId xmlns:a16="http://schemas.microsoft.com/office/drawing/2014/main" id="{C0F36A6C-C8E0-C655-A644-2BF650812488}"/>
              </a:ext>
            </a:extLst>
          </p:cNvPr>
          <p:cNvSpPr txBox="1"/>
          <p:nvPr/>
        </p:nvSpPr>
        <p:spPr>
          <a:xfrm>
            <a:off x="685799" y="5991654"/>
            <a:ext cx="8354018" cy="1025922"/>
          </a:xfrm>
          <a:prstGeom prst="rect">
            <a:avLst/>
          </a:prstGeom>
          <a:noFill/>
        </p:spPr>
        <p:txBody>
          <a:bodyPr wrap="none" rtlCol="0">
            <a:spAutoFit/>
          </a:bodyPr>
          <a:lstStyle/>
          <a:p>
            <a:pPr algn="l">
              <a:lnSpc>
                <a:spcPct val="90000"/>
              </a:lnSpc>
              <a:spcAft>
                <a:spcPts val="400"/>
              </a:spcAft>
            </a:pPr>
            <a:r>
              <a:rPr lang="en-US" sz="2000" b="1" dirty="0">
                <a:solidFill>
                  <a:schemeClr val="accent1"/>
                </a:solidFill>
              </a:rPr>
              <a:t>1. </a:t>
            </a:r>
            <a:r>
              <a:rPr lang="en-US" sz="2000" dirty="0"/>
              <a:t>Return a collection of new values. All of them will share the same key.</a:t>
            </a:r>
          </a:p>
          <a:p>
            <a:pPr algn="l">
              <a:lnSpc>
                <a:spcPct val="90000"/>
              </a:lnSpc>
              <a:spcAft>
                <a:spcPts val="400"/>
              </a:spcAft>
            </a:pPr>
            <a:endParaRPr lang="en-US" sz="2000" dirty="0"/>
          </a:p>
          <a:p>
            <a:pPr algn="l">
              <a:lnSpc>
                <a:spcPct val="90000"/>
              </a:lnSpc>
              <a:spcAft>
                <a:spcPts val="400"/>
              </a:spcAft>
            </a:pPr>
            <a:r>
              <a:rPr lang="en-US" sz="2000" b="1" dirty="0">
                <a:solidFill>
                  <a:schemeClr val="accent1"/>
                </a:solidFill>
              </a:rPr>
              <a:t>WARNING: </a:t>
            </a:r>
            <a:r>
              <a:rPr lang="en-US" sz="2000" dirty="0"/>
              <a:t>Do not mistake </a:t>
            </a:r>
            <a:r>
              <a:rPr lang="en-US" sz="2000" dirty="0" err="1">
                <a:solidFill>
                  <a:schemeClr val="accent1"/>
                </a:solidFill>
                <a:latin typeface="Consolas" panose="020B0609020204030204" pitchFamily="49" charset="0"/>
              </a:rPr>
              <a:t>flatMapValues</a:t>
            </a:r>
            <a:r>
              <a:rPr lang="en-US" sz="2000" dirty="0"/>
              <a:t> with </a:t>
            </a:r>
            <a:r>
              <a:rPr lang="en-US" sz="2000" dirty="0" err="1">
                <a:solidFill>
                  <a:schemeClr val="accent1"/>
                </a:solidFill>
                <a:latin typeface="Consolas" panose="020B0609020204030204" pitchFamily="49" charset="0"/>
              </a:rPr>
              <a:t>flatMap</a:t>
            </a:r>
            <a:r>
              <a:rPr lang="en-US" sz="2000" dirty="0"/>
              <a:t>!</a:t>
            </a:r>
          </a:p>
        </p:txBody>
      </p:sp>
      <p:pic>
        <p:nvPicPr>
          <p:cNvPr id="15" name="Picture 14">
            <a:extLst>
              <a:ext uri="{FF2B5EF4-FFF2-40B4-BE49-F238E27FC236}">
                <a16:creationId xmlns:a16="http://schemas.microsoft.com/office/drawing/2014/main" id="{22B126D1-EE27-47E2-CDB1-A228EEBE7D32}"/>
              </a:ext>
            </a:extLst>
          </p:cNvPr>
          <p:cNvPicPr>
            <a:picLocks noChangeAspect="1"/>
          </p:cNvPicPr>
          <p:nvPr/>
        </p:nvPicPr>
        <p:blipFill>
          <a:blip r:embed="rId3"/>
          <a:stretch>
            <a:fillRect/>
          </a:stretch>
        </p:blipFill>
        <p:spPr>
          <a:xfrm>
            <a:off x="457200" y="1879600"/>
            <a:ext cx="13716000" cy="3657600"/>
          </a:xfrm>
          <a:prstGeom prst="rect">
            <a:avLst/>
          </a:prstGeom>
        </p:spPr>
      </p:pic>
    </p:spTree>
    <p:extLst>
      <p:ext uri="{BB962C8B-B14F-4D97-AF65-F5344CB8AC3E}">
        <p14:creationId xmlns:p14="http://schemas.microsoft.com/office/powerpoint/2010/main" val="31210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Changing the keys</a:t>
            </a:r>
            <a:endParaRPr lang="ru-RU" dirty="0"/>
          </a:p>
        </p:txBody>
      </p:sp>
      <p:sp>
        <p:nvSpPr>
          <p:cNvPr id="13" name="Content Placeholder 12">
            <a:extLst>
              <a:ext uri="{FF2B5EF4-FFF2-40B4-BE49-F238E27FC236}">
                <a16:creationId xmlns:a16="http://schemas.microsoft.com/office/drawing/2014/main" id="{A44D47B7-57CE-D3ED-814C-F37B07A301D2}"/>
              </a:ext>
            </a:extLst>
          </p:cNvPr>
          <p:cNvSpPr>
            <a:spLocks noGrp="1"/>
          </p:cNvSpPr>
          <p:nvPr>
            <p:ph idx="10"/>
          </p:nvPr>
        </p:nvSpPr>
        <p:spPr/>
        <p:txBody>
          <a:bodyPr/>
          <a:lstStyle/>
          <a:p>
            <a:endParaRPr lang="en-US"/>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
        <p:nvSpPr>
          <p:cNvPr id="12" name="TextBox 11">
            <a:extLst>
              <a:ext uri="{FF2B5EF4-FFF2-40B4-BE49-F238E27FC236}">
                <a16:creationId xmlns:a16="http://schemas.microsoft.com/office/drawing/2014/main" id="{C0F36A6C-C8E0-C655-A644-2BF650812488}"/>
              </a:ext>
            </a:extLst>
          </p:cNvPr>
          <p:cNvSpPr txBox="1"/>
          <p:nvPr/>
        </p:nvSpPr>
        <p:spPr>
          <a:xfrm>
            <a:off x="685799" y="5890814"/>
            <a:ext cx="8007448" cy="1025922"/>
          </a:xfrm>
          <a:prstGeom prst="rect">
            <a:avLst/>
          </a:prstGeom>
          <a:noFill/>
        </p:spPr>
        <p:txBody>
          <a:bodyPr wrap="none" rtlCol="0">
            <a:spAutoFit/>
          </a:bodyPr>
          <a:lstStyle/>
          <a:p>
            <a:pPr algn="l">
              <a:lnSpc>
                <a:spcPct val="90000"/>
              </a:lnSpc>
              <a:spcAft>
                <a:spcPts val="400"/>
              </a:spcAft>
            </a:pPr>
            <a:r>
              <a:rPr lang="en-US" sz="2000" b="1" dirty="0">
                <a:solidFill>
                  <a:schemeClr val="accent1"/>
                </a:solidFill>
              </a:rPr>
              <a:t>WARNING: </a:t>
            </a:r>
            <a:r>
              <a:rPr lang="en-US" sz="2000" dirty="0"/>
              <a:t>Setting the key might result in internal data redistribution.</a:t>
            </a:r>
          </a:p>
          <a:p>
            <a:pPr algn="l">
              <a:lnSpc>
                <a:spcPct val="90000"/>
              </a:lnSpc>
              <a:spcAft>
                <a:spcPts val="400"/>
              </a:spcAft>
            </a:pPr>
            <a:endParaRPr lang="en-US" sz="2000" dirty="0"/>
          </a:p>
          <a:p>
            <a:pPr algn="l">
              <a:lnSpc>
                <a:spcPct val="90000"/>
              </a:lnSpc>
              <a:spcAft>
                <a:spcPts val="400"/>
              </a:spcAft>
            </a:pPr>
            <a:r>
              <a:rPr lang="en-US" sz="2000" b="1" dirty="0">
                <a:solidFill>
                  <a:schemeClr val="accent1"/>
                </a:solidFill>
              </a:rPr>
              <a:t>TIP: </a:t>
            </a:r>
            <a:r>
              <a:rPr lang="en-US" sz="2000" dirty="0"/>
              <a:t>Repartitioning is automatic, but it does not come for free!</a:t>
            </a:r>
          </a:p>
        </p:txBody>
      </p:sp>
      <p:pic>
        <p:nvPicPr>
          <p:cNvPr id="3" name="Picture 2">
            <a:extLst>
              <a:ext uri="{FF2B5EF4-FFF2-40B4-BE49-F238E27FC236}">
                <a16:creationId xmlns:a16="http://schemas.microsoft.com/office/drawing/2014/main" id="{8184530B-241A-483F-DE69-02F0BE4C9D39}"/>
              </a:ext>
            </a:extLst>
          </p:cNvPr>
          <p:cNvPicPr>
            <a:picLocks noChangeAspect="1"/>
          </p:cNvPicPr>
          <p:nvPr/>
        </p:nvPicPr>
        <p:blipFill>
          <a:blip r:embed="rId3"/>
          <a:stretch>
            <a:fillRect/>
          </a:stretch>
        </p:blipFill>
        <p:spPr>
          <a:xfrm>
            <a:off x="457200" y="2839839"/>
            <a:ext cx="13716000" cy="1524000"/>
          </a:xfrm>
          <a:prstGeom prst="rect">
            <a:avLst/>
          </a:prstGeom>
        </p:spPr>
      </p:pic>
    </p:spTree>
    <p:extLst>
      <p:ext uri="{BB962C8B-B14F-4D97-AF65-F5344CB8AC3E}">
        <p14:creationId xmlns:p14="http://schemas.microsoft.com/office/powerpoint/2010/main" val="132800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ea typeface="+mj-lt"/>
                <a:cs typeface="+mj-lt"/>
              </a:rPr>
              <a:t>When to NOT use streaming?</a:t>
            </a:r>
            <a:endParaRPr lang="ru-RU" dirty="0"/>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
        <p:nvSpPr>
          <p:cNvPr id="4" name="Content Placeholder 6">
            <a:extLst>
              <a:ext uri="{FF2B5EF4-FFF2-40B4-BE49-F238E27FC236}">
                <a16:creationId xmlns:a16="http://schemas.microsoft.com/office/drawing/2014/main" id="{D747A3A0-3341-DD15-2BD2-3DC9C458642B}"/>
              </a:ext>
            </a:extLst>
          </p:cNvPr>
          <p:cNvSpPr>
            <a:spLocks noGrp="1"/>
          </p:cNvSpPr>
          <p:nvPr>
            <p:ph idx="1"/>
          </p:nvPr>
        </p:nvSpPr>
        <p:spPr>
          <a:xfrm>
            <a:off x="685800" y="2057400"/>
            <a:ext cx="13258800" cy="5121275"/>
          </a:xfrm>
        </p:spPr>
        <p:txBody>
          <a:bodyPr vert="horz" lIns="0" tIns="0" rIns="0" bIns="0" rtlCol="0" anchor="t">
            <a:normAutofit/>
          </a:bodyPr>
          <a:lstStyle/>
          <a:p>
            <a:pPr marL="342900" indent="-342900" algn="just">
              <a:buFont typeface="Arial" panose="020B0604020202020204" pitchFamily="34" charset="0"/>
              <a:buChar char="•"/>
            </a:pPr>
            <a:r>
              <a:rPr lang="en-US" sz="2400" b="0" dirty="0">
                <a:ea typeface="+mn-lt"/>
                <a:cs typeface="+mn-lt"/>
              </a:rPr>
              <a:t>In-depth analysis</a:t>
            </a:r>
          </a:p>
          <a:p>
            <a:pPr marL="342900" indent="-342900" algn="just">
              <a:buFont typeface="Arial" panose="020B0604020202020204" pitchFamily="34" charset="0"/>
              <a:buChar char="•"/>
            </a:pPr>
            <a:r>
              <a:rPr lang="en-US" sz="2400" b="0" dirty="0">
                <a:ea typeface="+mn-lt"/>
                <a:cs typeface="+mn-lt"/>
              </a:rPr>
              <a:t>Compiling large quantities of data for further analysis</a:t>
            </a:r>
          </a:p>
          <a:p>
            <a:pPr marL="342900" indent="-342900" algn="just">
              <a:buFont typeface="Arial" panose="020B0604020202020204" pitchFamily="34" charset="0"/>
              <a:buChar char="•"/>
            </a:pPr>
            <a:endParaRPr lang="en-US" sz="2400" b="0" dirty="0">
              <a:ea typeface="+mn-lt"/>
              <a:cs typeface="+mn-lt"/>
            </a:endParaRPr>
          </a:p>
          <a:p>
            <a:pPr algn="just"/>
            <a:endParaRPr lang="en-US" sz="2400" b="0" dirty="0">
              <a:ea typeface="+mn-lt"/>
              <a:cs typeface="+mn-lt"/>
            </a:endParaRPr>
          </a:p>
        </p:txBody>
      </p:sp>
      <p:grpSp>
        <p:nvGrpSpPr>
          <p:cNvPr id="7" name="Group 6">
            <a:extLst>
              <a:ext uri="{FF2B5EF4-FFF2-40B4-BE49-F238E27FC236}">
                <a16:creationId xmlns:a16="http://schemas.microsoft.com/office/drawing/2014/main" id="{9C14E59C-E36C-472E-9B92-EE85DB534519}"/>
              </a:ext>
            </a:extLst>
          </p:cNvPr>
          <p:cNvGrpSpPr/>
          <p:nvPr/>
        </p:nvGrpSpPr>
        <p:grpSpPr>
          <a:xfrm>
            <a:off x="685800" y="4114800"/>
            <a:ext cx="560388" cy="688976"/>
            <a:chOff x="8002589" y="4837113"/>
            <a:chExt cx="560388" cy="688976"/>
          </a:xfrm>
        </p:grpSpPr>
        <p:sp>
          <p:nvSpPr>
            <p:cNvPr id="9" name="Line 179">
              <a:extLst>
                <a:ext uri="{FF2B5EF4-FFF2-40B4-BE49-F238E27FC236}">
                  <a16:creationId xmlns:a16="http://schemas.microsoft.com/office/drawing/2014/main" id="{72A87AEF-3E58-4A7A-B26F-9F7FDD826439}"/>
                </a:ext>
              </a:extLst>
            </p:cNvPr>
            <p:cNvSpPr>
              <a:spLocks noChangeShapeType="1"/>
            </p:cNvSpPr>
            <p:nvPr/>
          </p:nvSpPr>
          <p:spPr bwMode="auto">
            <a:xfrm>
              <a:off x="8324852" y="4837113"/>
              <a:ext cx="0" cy="13176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a:lstStyle>
            <a:p>
              <a:endParaRPr lang="pl-PL"/>
            </a:p>
          </p:txBody>
        </p:sp>
        <p:sp>
          <p:nvSpPr>
            <p:cNvPr id="10" name="Line 180">
              <a:extLst>
                <a:ext uri="{FF2B5EF4-FFF2-40B4-BE49-F238E27FC236}">
                  <a16:creationId xmlns:a16="http://schemas.microsoft.com/office/drawing/2014/main" id="{D968B865-AD6A-415E-BCAA-303DA8F1804D}"/>
                </a:ext>
              </a:extLst>
            </p:cNvPr>
            <p:cNvSpPr>
              <a:spLocks noChangeShapeType="1"/>
            </p:cNvSpPr>
            <p:nvPr/>
          </p:nvSpPr>
          <p:spPr bwMode="auto">
            <a:xfrm>
              <a:off x="8099427" y="4938713"/>
              <a:ext cx="84138" cy="889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a:lstStyle>
            <a:p>
              <a:endParaRPr lang="pl-PL"/>
            </a:p>
          </p:txBody>
        </p:sp>
        <p:sp>
          <p:nvSpPr>
            <p:cNvPr id="11" name="Line 181">
              <a:extLst>
                <a:ext uri="{FF2B5EF4-FFF2-40B4-BE49-F238E27FC236}">
                  <a16:creationId xmlns:a16="http://schemas.microsoft.com/office/drawing/2014/main" id="{0DD11DE1-2B44-4350-886D-3E6C7D6B5316}"/>
                </a:ext>
              </a:extLst>
            </p:cNvPr>
            <p:cNvSpPr>
              <a:spLocks noChangeShapeType="1"/>
            </p:cNvSpPr>
            <p:nvPr/>
          </p:nvSpPr>
          <p:spPr bwMode="auto">
            <a:xfrm>
              <a:off x="8002589" y="5173663"/>
              <a:ext cx="125413" cy="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a:lstStyle>
            <a:p>
              <a:endParaRPr lang="pl-PL"/>
            </a:p>
          </p:txBody>
        </p:sp>
        <p:sp>
          <p:nvSpPr>
            <p:cNvPr id="12" name="Line 182">
              <a:extLst>
                <a:ext uri="{FF2B5EF4-FFF2-40B4-BE49-F238E27FC236}">
                  <a16:creationId xmlns:a16="http://schemas.microsoft.com/office/drawing/2014/main" id="{A7EDDE8B-1A4D-4DF1-A72A-CD07CFFD0102}"/>
                </a:ext>
              </a:extLst>
            </p:cNvPr>
            <p:cNvSpPr>
              <a:spLocks noChangeShapeType="1"/>
            </p:cNvSpPr>
            <p:nvPr/>
          </p:nvSpPr>
          <p:spPr bwMode="auto">
            <a:xfrm flipV="1">
              <a:off x="8099427" y="5319713"/>
              <a:ext cx="84138" cy="889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a:lstStyle>
            <a:p>
              <a:endParaRPr lang="pl-PL"/>
            </a:p>
          </p:txBody>
        </p:sp>
        <p:sp>
          <p:nvSpPr>
            <p:cNvPr id="13" name="Freeform 183">
              <a:extLst>
                <a:ext uri="{FF2B5EF4-FFF2-40B4-BE49-F238E27FC236}">
                  <a16:creationId xmlns:a16="http://schemas.microsoft.com/office/drawing/2014/main" id="{6843A9E2-657F-455A-9229-4B802804B9BC}"/>
                </a:ext>
              </a:extLst>
            </p:cNvPr>
            <p:cNvSpPr>
              <a:spLocks/>
            </p:cNvSpPr>
            <p:nvPr/>
          </p:nvSpPr>
          <p:spPr bwMode="auto">
            <a:xfrm>
              <a:off x="8269289" y="5495926"/>
              <a:ext cx="69850" cy="15875"/>
            </a:xfrm>
            <a:custGeom>
              <a:avLst/>
              <a:gdLst>
                <a:gd name="T0" fmla="*/ 44 w 44"/>
                <a:gd name="T1" fmla="*/ 10 h 10"/>
                <a:gd name="T2" fmla="*/ 17 w 44"/>
                <a:gd name="T3" fmla="*/ 10 h 10"/>
                <a:gd name="T4" fmla="*/ 8 w 44"/>
                <a:gd name="T5" fmla="*/ 0 h 10"/>
                <a:gd name="T6" fmla="*/ 0 w 44"/>
                <a:gd name="T7" fmla="*/ 0 h 10"/>
              </a:gdLst>
              <a:ahLst/>
              <a:cxnLst>
                <a:cxn ang="0">
                  <a:pos x="T0" y="T1"/>
                </a:cxn>
                <a:cxn ang="0">
                  <a:pos x="T2" y="T3"/>
                </a:cxn>
                <a:cxn ang="0">
                  <a:pos x="T4" y="T5"/>
                </a:cxn>
                <a:cxn ang="0">
                  <a:pos x="T6" y="T7"/>
                </a:cxn>
              </a:cxnLst>
              <a:rect l="0" t="0" r="r" b="b"/>
              <a:pathLst>
                <a:path w="44" h="10">
                  <a:moveTo>
                    <a:pt x="44" y="10"/>
                  </a:moveTo>
                  <a:lnTo>
                    <a:pt x="17" y="10"/>
                  </a:lnTo>
                  <a:lnTo>
                    <a:pt x="8" y="0"/>
                  </a:lnTo>
                  <a:lnTo>
                    <a:pt x="0" y="0"/>
                  </a:ln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a:lstStyle>
            <a:p>
              <a:endParaRPr lang="pl-PL"/>
            </a:p>
          </p:txBody>
        </p:sp>
        <p:sp>
          <p:nvSpPr>
            <p:cNvPr id="14" name="Line 184">
              <a:extLst>
                <a:ext uri="{FF2B5EF4-FFF2-40B4-BE49-F238E27FC236}">
                  <a16:creationId xmlns:a16="http://schemas.microsoft.com/office/drawing/2014/main" id="{75759611-F099-4047-88B6-9452AF97278F}"/>
                </a:ext>
              </a:extLst>
            </p:cNvPr>
            <p:cNvSpPr>
              <a:spLocks noChangeShapeType="1"/>
            </p:cNvSpPr>
            <p:nvPr/>
          </p:nvSpPr>
          <p:spPr bwMode="auto">
            <a:xfrm>
              <a:off x="8240714" y="5408613"/>
              <a:ext cx="98425" cy="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a:lstStyle>
            <a:p>
              <a:endParaRPr lang="pl-PL"/>
            </a:p>
          </p:txBody>
        </p:sp>
        <p:sp>
          <p:nvSpPr>
            <p:cNvPr id="15" name="Line 185">
              <a:extLst>
                <a:ext uri="{FF2B5EF4-FFF2-40B4-BE49-F238E27FC236}">
                  <a16:creationId xmlns:a16="http://schemas.microsoft.com/office/drawing/2014/main" id="{CDEC1219-5C6E-4C77-B2F8-B420D943CEE7}"/>
                </a:ext>
              </a:extLst>
            </p:cNvPr>
            <p:cNvSpPr>
              <a:spLocks noChangeShapeType="1"/>
            </p:cNvSpPr>
            <p:nvPr/>
          </p:nvSpPr>
          <p:spPr bwMode="auto">
            <a:xfrm>
              <a:off x="8240714" y="5453063"/>
              <a:ext cx="98425" cy="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a:lstStyle>
            <a:p>
              <a:endParaRPr lang="pl-PL"/>
            </a:p>
          </p:txBody>
        </p:sp>
        <p:sp>
          <p:nvSpPr>
            <p:cNvPr id="16" name="Freeform 186">
              <a:extLst>
                <a:ext uri="{FF2B5EF4-FFF2-40B4-BE49-F238E27FC236}">
                  <a16:creationId xmlns:a16="http://schemas.microsoft.com/office/drawing/2014/main" id="{1753FFEB-EEBE-4D84-991F-8C434F6E859B}"/>
                </a:ext>
              </a:extLst>
            </p:cNvPr>
            <p:cNvSpPr>
              <a:spLocks/>
            </p:cNvSpPr>
            <p:nvPr/>
          </p:nvSpPr>
          <p:spPr bwMode="auto">
            <a:xfrm>
              <a:off x="8183564" y="5027613"/>
              <a:ext cx="155575" cy="350838"/>
            </a:xfrm>
            <a:custGeom>
              <a:avLst/>
              <a:gdLst>
                <a:gd name="T0" fmla="*/ 20 w 44"/>
                <a:gd name="T1" fmla="*/ 96 h 96"/>
                <a:gd name="T2" fmla="*/ 20 w 44"/>
                <a:gd name="T3" fmla="*/ 88 h 96"/>
                <a:gd name="T4" fmla="*/ 12 w 44"/>
                <a:gd name="T5" fmla="*/ 69 h 96"/>
                <a:gd name="T6" fmla="*/ 0 w 44"/>
                <a:gd name="T7" fmla="*/ 40 h 96"/>
                <a:gd name="T8" fmla="*/ 40 w 44"/>
                <a:gd name="T9" fmla="*/ 0 h 96"/>
                <a:gd name="T10" fmla="*/ 44 w 44"/>
                <a:gd name="T11" fmla="*/ 0 h 96"/>
              </a:gdLst>
              <a:ahLst/>
              <a:cxnLst>
                <a:cxn ang="0">
                  <a:pos x="T0" y="T1"/>
                </a:cxn>
                <a:cxn ang="0">
                  <a:pos x="T2" y="T3"/>
                </a:cxn>
                <a:cxn ang="0">
                  <a:pos x="T4" y="T5"/>
                </a:cxn>
                <a:cxn ang="0">
                  <a:pos x="T6" y="T7"/>
                </a:cxn>
                <a:cxn ang="0">
                  <a:pos x="T8" y="T9"/>
                </a:cxn>
                <a:cxn ang="0">
                  <a:pos x="T10" y="T11"/>
                </a:cxn>
              </a:cxnLst>
              <a:rect l="0" t="0" r="r" b="b"/>
              <a:pathLst>
                <a:path w="44" h="96">
                  <a:moveTo>
                    <a:pt x="20" y="96"/>
                  </a:moveTo>
                  <a:cubicBezTo>
                    <a:pt x="20" y="88"/>
                    <a:pt x="20" y="88"/>
                    <a:pt x="20" y="88"/>
                  </a:cubicBezTo>
                  <a:cubicBezTo>
                    <a:pt x="20" y="81"/>
                    <a:pt x="17" y="74"/>
                    <a:pt x="12" y="69"/>
                  </a:cubicBezTo>
                  <a:cubicBezTo>
                    <a:pt x="5" y="61"/>
                    <a:pt x="0" y="52"/>
                    <a:pt x="0" y="40"/>
                  </a:cubicBezTo>
                  <a:cubicBezTo>
                    <a:pt x="0" y="18"/>
                    <a:pt x="18" y="0"/>
                    <a:pt x="40" y="0"/>
                  </a:cubicBezTo>
                  <a:cubicBezTo>
                    <a:pt x="44" y="0"/>
                    <a:pt x="44" y="0"/>
                    <a:pt x="44" y="0"/>
                  </a:cubicBezTo>
                </a:path>
              </a:pathLst>
            </a:custGeom>
            <a:noFill/>
            <a:ln w="190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a:lstStyle>
            <a:p>
              <a:endParaRPr lang="pl-PL"/>
            </a:p>
          </p:txBody>
        </p:sp>
        <p:sp>
          <p:nvSpPr>
            <p:cNvPr id="17" name="Line 187">
              <a:extLst>
                <a:ext uri="{FF2B5EF4-FFF2-40B4-BE49-F238E27FC236}">
                  <a16:creationId xmlns:a16="http://schemas.microsoft.com/office/drawing/2014/main" id="{8F5461A3-AE61-440F-BC5A-B43C8F214823}"/>
                </a:ext>
              </a:extLst>
            </p:cNvPr>
            <p:cNvSpPr>
              <a:spLocks noChangeShapeType="1"/>
            </p:cNvSpPr>
            <p:nvPr/>
          </p:nvSpPr>
          <p:spPr bwMode="auto">
            <a:xfrm>
              <a:off x="8226427" y="4927601"/>
              <a:ext cx="23813" cy="5556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a:lstStyle>
            <a:p>
              <a:endParaRPr lang="pl-PL"/>
            </a:p>
          </p:txBody>
        </p:sp>
        <p:sp>
          <p:nvSpPr>
            <p:cNvPr id="18" name="Line 188">
              <a:extLst>
                <a:ext uri="{FF2B5EF4-FFF2-40B4-BE49-F238E27FC236}">
                  <a16:creationId xmlns:a16="http://schemas.microsoft.com/office/drawing/2014/main" id="{DAFBC7A4-BFE1-4EEB-B6E1-5BD60D60BC6B}"/>
                </a:ext>
              </a:extLst>
            </p:cNvPr>
            <p:cNvSpPr>
              <a:spLocks noChangeShapeType="1"/>
            </p:cNvSpPr>
            <p:nvPr/>
          </p:nvSpPr>
          <p:spPr bwMode="auto">
            <a:xfrm>
              <a:off x="8089902" y="5070476"/>
              <a:ext cx="52388" cy="269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a:lstStyle>
            <a:p>
              <a:endParaRPr lang="pl-PL"/>
            </a:p>
          </p:txBody>
        </p:sp>
        <p:sp>
          <p:nvSpPr>
            <p:cNvPr id="19" name="Line 189">
              <a:extLst>
                <a:ext uri="{FF2B5EF4-FFF2-40B4-BE49-F238E27FC236}">
                  <a16:creationId xmlns:a16="http://schemas.microsoft.com/office/drawing/2014/main" id="{285E7B12-C923-4E7A-B24C-B23E0ECD0304}"/>
                </a:ext>
              </a:extLst>
            </p:cNvPr>
            <p:cNvSpPr>
              <a:spLocks noChangeShapeType="1"/>
            </p:cNvSpPr>
            <p:nvPr/>
          </p:nvSpPr>
          <p:spPr bwMode="auto">
            <a:xfrm flipV="1">
              <a:off x="8089902" y="5251451"/>
              <a:ext cx="52388" cy="25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a:lstStyle>
            <a:p>
              <a:endParaRPr lang="pl-PL"/>
            </a:p>
          </p:txBody>
        </p:sp>
        <p:sp>
          <p:nvSpPr>
            <p:cNvPr id="20" name="Line 190">
              <a:extLst>
                <a:ext uri="{FF2B5EF4-FFF2-40B4-BE49-F238E27FC236}">
                  <a16:creationId xmlns:a16="http://schemas.microsoft.com/office/drawing/2014/main" id="{2D0CAFCA-85ED-4E56-8D08-6BF37D5550FF}"/>
                </a:ext>
              </a:extLst>
            </p:cNvPr>
            <p:cNvSpPr>
              <a:spLocks noChangeShapeType="1"/>
            </p:cNvSpPr>
            <p:nvPr/>
          </p:nvSpPr>
          <p:spPr bwMode="auto">
            <a:xfrm>
              <a:off x="8394702" y="5203826"/>
              <a:ext cx="0" cy="32226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a:lstStyle>
            <a:p>
              <a:endParaRPr lang="pl-PL"/>
            </a:p>
          </p:txBody>
        </p:sp>
        <p:sp>
          <p:nvSpPr>
            <p:cNvPr id="21" name="Line 191">
              <a:extLst>
                <a:ext uri="{FF2B5EF4-FFF2-40B4-BE49-F238E27FC236}">
                  <a16:creationId xmlns:a16="http://schemas.microsoft.com/office/drawing/2014/main" id="{CF6302B2-B9A1-49E0-BF52-D0574575816F}"/>
                </a:ext>
              </a:extLst>
            </p:cNvPr>
            <p:cNvSpPr>
              <a:spLocks noChangeShapeType="1"/>
            </p:cNvSpPr>
            <p:nvPr/>
          </p:nvSpPr>
          <p:spPr bwMode="auto">
            <a:xfrm>
              <a:off x="8450264" y="5335588"/>
              <a:ext cx="0" cy="1905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a:lstStyle>
            <a:p>
              <a:endParaRPr lang="pl-PL"/>
            </a:p>
          </p:txBody>
        </p:sp>
        <p:sp>
          <p:nvSpPr>
            <p:cNvPr id="22" name="Freeform 192">
              <a:extLst>
                <a:ext uri="{FF2B5EF4-FFF2-40B4-BE49-F238E27FC236}">
                  <a16:creationId xmlns:a16="http://schemas.microsoft.com/office/drawing/2014/main" id="{47B24104-9555-45A0-ABA8-F3FD3AAAA026}"/>
                </a:ext>
              </a:extLst>
            </p:cNvPr>
            <p:cNvSpPr>
              <a:spLocks/>
            </p:cNvSpPr>
            <p:nvPr/>
          </p:nvSpPr>
          <p:spPr bwMode="auto">
            <a:xfrm>
              <a:off x="8339139" y="5129213"/>
              <a:ext cx="111125" cy="220663"/>
            </a:xfrm>
            <a:custGeom>
              <a:avLst/>
              <a:gdLst>
                <a:gd name="T0" fmla="*/ 32 w 32"/>
                <a:gd name="T1" fmla="*/ 0 h 60"/>
                <a:gd name="T2" fmla="*/ 16 w 32"/>
                <a:gd name="T3" fmla="*/ 0 h 60"/>
                <a:gd name="T4" fmla="*/ 0 w 32"/>
                <a:gd name="T5" fmla="*/ 20 h 60"/>
                <a:gd name="T6" fmla="*/ 0 w 32"/>
                <a:gd name="T7" fmla="*/ 48 h 60"/>
                <a:gd name="T8" fmla="*/ 12 w 32"/>
                <a:gd name="T9" fmla="*/ 60 h 60"/>
                <a:gd name="T10" fmla="*/ 16 w 32"/>
                <a:gd name="T11" fmla="*/ 60 h 60"/>
              </a:gdLst>
              <a:ahLst/>
              <a:cxnLst>
                <a:cxn ang="0">
                  <a:pos x="T0" y="T1"/>
                </a:cxn>
                <a:cxn ang="0">
                  <a:pos x="T2" y="T3"/>
                </a:cxn>
                <a:cxn ang="0">
                  <a:pos x="T4" y="T5"/>
                </a:cxn>
                <a:cxn ang="0">
                  <a:pos x="T6" y="T7"/>
                </a:cxn>
                <a:cxn ang="0">
                  <a:pos x="T8" y="T9"/>
                </a:cxn>
                <a:cxn ang="0">
                  <a:pos x="T10" y="T11"/>
                </a:cxn>
              </a:cxnLst>
              <a:rect l="0" t="0" r="r" b="b"/>
              <a:pathLst>
                <a:path w="32" h="60">
                  <a:moveTo>
                    <a:pt x="32" y="0"/>
                  </a:moveTo>
                  <a:cubicBezTo>
                    <a:pt x="16" y="0"/>
                    <a:pt x="16" y="0"/>
                    <a:pt x="16" y="0"/>
                  </a:cubicBezTo>
                  <a:cubicBezTo>
                    <a:pt x="5" y="0"/>
                    <a:pt x="0" y="8"/>
                    <a:pt x="0" y="20"/>
                  </a:cubicBezTo>
                  <a:cubicBezTo>
                    <a:pt x="0" y="48"/>
                    <a:pt x="0" y="48"/>
                    <a:pt x="0" y="48"/>
                  </a:cubicBezTo>
                  <a:cubicBezTo>
                    <a:pt x="0" y="55"/>
                    <a:pt x="5" y="60"/>
                    <a:pt x="12" y="60"/>
                  </a:cubicBezTo>
                  <a:cubicBezTo>
                    <a:pt x="16" y="60"/>
                    <a:pt x="16" y="60"/>
                    <a:pt x="16" y="6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a:lstStyle>
            <a:p>
              <a:endParaRPr lang="pl-PL" dirty="0"/>
            </a:p>
          </p:txBody>
        </p:sp>
        <p:sp>
          <p:nvSpPr>
            <p:cNvPr id="23" name="Line 193">
              <a:extLst>
                <a:ext uri="{FF2B5EF4-FFF2-40B4-BE49-F238E27FC236}">
                  <a16:creationId xmlns:a16="http://schemas.microsoft.com/office/drawing/2014/main" id="{E48D123F-74D4-4D30-B154-87CF803F636B}"/>
                </a:ext>
              </a:extLst>
            </p:cNvPr>
            <p:cNvSpPr>
              <a:spLocks noChangeShapeType="1"/>
            </p:cNvSpPr>
            <p:nvPr/>
          </p:nvSpPr>
          <p:spPr bwMode="auto">
            <a:xfrm>
              <a:off x="8507414" y="5203826"/>
              <a:ext cx="0" cy="32226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a:lstStyle>
            <a:p>
              <a:endParaRPr lang="pl-PL"/>
            </a:p>
          </p:txBody>
        </p:sp>
        <p:sp>
          <p:nvSpPr>
            <p:cNvPr id="24" name="Freeform 194">
              <a:extLst>
                <a:ext uri="{FF2B5EF4-FFF2-40B4-BE49-F238E27FC236}">
                  <a16:creationId xmlns:a16="http://schemas.microsoft.com/office/drawing/2014/main" id="{C22D2439-50BE-46C6-9DA4-E0762B1211A1}"/>
                </a:ext>
              </a:extLst>
            </p:cNvPr>
            <p:cNvSpPr>
              <a:spLocks/>
            </p:cNvSpPr>
            <p:nvPr/>
          </p:nvSpPr>
          <p:spPr bwMode="auto">
            <a:xfrm>
              <a:off x="8450264" y="5129213"/>
              <a:ext cx="112713" cy="220663"/>
            </a:xfrm>
            <a:custGeom>
              <a:avLst/>
              <a:gdLst>
                <a:gd name="T0" fmla="*/ 0 w 32"/>
                <a:gd name="T1" fmla="*/ 0 h 60"/>
                <a:gd name="T2" fmla="*/ 16 w 32"/>
                <a:gd name="T3" fmla="*/ 0 h 60"/>
                <a:gd name="T4" fmla="*/ 32 w 32"/>
                <a:gd name="T5" fmla="*/ 20 h 60"/>
                <a:gd name="T6" fmla="*/ 32 w 32"/>
                <a:gd name="T7" fmla="*/ 48 h 60"/>
                <a:gd name="T8" fmla="*/ 20 w 32"/>
                <a:gd name="T9" fmla="*/ 60 h 60"/>
                <a:gd name="T10" fmla="*/ 16 w 32"/>
                <a:gd name="T11" fmla="*/ 60 h 60"/>
              </a:gdLst>
              <a:ahLst/>
              <a:cxnLst>
                <a:cxn ang="0">
                  <a:pos x="T0" y="T1"/>
                </a:cxn>
                <a:cxn ang="0">
                  <a:pos x="T2" y="T3"/>
                </a:cxn>
                <a:cxn ang="0">
                  <a:pos x="T4" y="T5"/>
                </a:cxn>
                <a:cxn ang="0">
                  <a:pos x="T6" y="T7"/>
                </a:cxn>
                <a:cxn ang="0">
                  <a:pos x="T8" y="T9"/>
                </a:cxn>
                <a:cxn ang="0">
                  <a:pos x="T10" y="T11"/>
                </a:cxn>
              </a:cxnLst>
              <a:rect l="0" t="0" r="r" b="b"/>
              <a:pathLst>
                <a:path w="32" h="60">
                  <a:moveTo>
                    <a:pt x="0" y="0"/>
                  </a:moveTo>
                  <a:cubicBezTo>
                    <a:pt x="16" y="0"/>
                    <a:pt x="16" y="0"/>
                    <a:pt x="16" y="0"/>
                  </a:cubicBezTo>
                  <a:cubicBezTo>
                    <a:pt x="27" y="0"/>
                    <a:pt x="32" y="8"/>
                    <a:pt x="32" y="20"/>
                  </a:cubicBezTo>
                  <a:cubicBezTo>
                    <a:pt x="32" y="48"/>
                    <a:pt x="32" y="48"/>
                    <a:pt x="32" y="48"/>
                  </a:cubicBezTo>
                  <a:cubicBezTo>
                    <a:pt x="32" y="55"/>
                    <a:pt x="27" y="60"/>
                    <a:pt x="20" y="60"/>
                  </a:cubicBezTo>
                  <a:cubicBezTo>
                    <a:pt x="16" y="60"/>
                    <a:pt x="16" y="60"/>
                    <a:pt x="16" y="6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a:lstStyle>
            <a:p>
              <a:endParaRPr lang="pl-PL"/>
            </a:p>
          </p:txBody>
        </p:sp>
        <p:sp>
          <p:nvSpPr>
            <p:cNvPr id="25" name="Oval 24">
              <a:extLst>
                <a:ext uri="{FF2B5EF4-FFF2-40B4-BE49-F238E27FC236}">
                  <a16:creationId xmlns:a16="http://schemas.microsoft.com/office/drawing/2014/main" id="{4830E50E-748A-427C-AF8C-787094E3D121}"/>
                </a:ext>
              </a:extLst>
            </p:cNvPr>
            <p:cNvSpPr>
              <a:spLocks noChangeArrowheads="1"/>
            </p:cNvSpPr>
            <p:nvPr/>
          </p:nvSpPr>
          <p:spPr bwMode="auto">
            <a:xfrm>
              <a:off x="8394702" y="4968876"/>
              <a:ext cx="112713" cy="117475"/>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a:lstStyle>
            <a:p>
              <a:endParaRPr lang="pl-PL"/>
            </a:p>
          </p:txBody>
        </p:sp>
      </p:grpSp>
      <p:sp>
        <p:nvSpPr>
          <p:cNvPr id="26" name="TextBox 25">
            <a:extLst>
              <a:ext uri="{FF2B5EF4-FFF2-40B4-BE49-F238E27FC236}">
                <a16:creationId xmlns:a16="http://schemas.microsoft.com/office/drawing/2014/main" id="{19EE1E61-55B2-115B-77EA-6086EEEB4829}"/>
              </a:ext>
            </a:extLst>
          </p:cNvPr>
          <p:cNvSpPr txBox="1"/>
          <p:nvPr/>
        </p:nvSpPr>
        <p:spPr>
          <a:xfrm>
            <a:off x="1414463" y="4329472"/>
            <a:ext cx="5145961" cy="424732"/>
          </a:xfrm>
          <a:prstGeom prst="rect">
            <a:avLst/>
          </a:prstGeom>
          <a:noFill/>
        </p:spPr>
        <p:txBody>
          <a:bodyPr wrap="none" rtlCol="0" anchor="ctr">
            <a:spAutoFit/>
          </a:bodyPr>
          <a:lstStyle/>
          <a:p>
            <a:pPr algn="l">
              <a:lnSpc>
                <a:spcPct val="90000"/>
              </a:lnSpc>
              <a:spcAft>
                <a:spcPts val="400"/>
              </a:spcAft>
            </a:pPr>
            <a:r>
              <a:rPr lang="en-US" sz="2400" dirty="0">
                <a:solidFill>
                  <a:schemeClr val="accent1"/>
                </a:solidFill>
              </a:rPr>
              <a:t>Batching</a:t>
            </a:r>
            <a:r>
              <a:rPr lang="en-US" sz="2400" dirty="0"/>
              <a:t> would be far better for that.</a:t>
            </a:r>
          </a:p>
        </p:txBody>
      </p:sp>
    </p:spTree>
    <p:extLst>
      <p:ext uri="{BB962C8B-B14F-4D97-AF65-F5344CB8AC3E}">
        <p14:creationId xmlns:p14="http://schemas.microsoft.com/office/powerpoint/2010/main" val="95269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Changing the keys and values simultaneously</a:t>
            </a:r>
            <a:endParaRPr lang="ru-RU" dirty="0"/>
          </a:p>
        </p:txBody>
      </p:sp>
      <p:sp>
        <p:nvSpPr>
          <p:cNvPr id="4" name="Content Placeholder 3">
            <a:extLst>
              <a:ext uri="{FF2B5EF4-FFF2-40B4-BE49-F238E27FC236}">
                <a16:creationId xmlns:a16="http://schemas.microsoft.com/office/drawing/2014/main" id="{3C6A47D9-82AC-F5F2-FA82-54F9CA0AD0C1}"/>
              </a:ext>
            </a:extLst>
          </p:cNvPr>
          <p:cNvSpPr>
            <a:spLocks noGrp="1"/>
          </p:cNvSpPr>
          <p:nvPr>
            <p:ph idx="10"/>
          </p:nvPr>
        </p:nvSpPr>
        <p:spPr/>
        <p:txBody>
          <a:bodyPr/>
          <a:lstStyle/>
          <a:p>
            <a:endParaRPr lang="en-US"/>
          </a:p>
        </p:txBody>
      </p:sp>
      <p:sp>
        <p:nvSpPr>
          <p:cNvPr id="7" name="Text Placeholder 6">
            <a:extLst>
              <a:ext uri="{FF2B5EF4-FFF2-40B4-BE49-F238E27FC236}">
                <a16:creationId xmlns:a16="http://schemas.microsoft.com/office/drawing/2014/main" id="{0D1F1E1D-4C56-6111-563A-E64BB3DC4683}"/>
              </a:ext>
            </a:extLst>
          </p:cNvPr>
          <p:cNvSpPr>
            <a:spLocks noGrp="1"/>
          </p:cNvSpPr>
          <p:nvPr>
            <p:ph type="body" sz="quarter" idx="11"/>
          </p:nvPr>
        </p:nvSpPr>
        <p:spPr/>
        <p:txBody>
          <a:bodyPr/>
          <a:lstStyle/>
          <a:p>
            <a:r>
              <a:rPr lang="en-US" dirty="0">
                <a:solidFill>
                  <a:schemeClr val="accent1"/>
                </a:solidFill>
              </a:rPr>
              <a:t>map()</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
        <p:nvSpPr>
          <p:cNvPr id="12" name="TextBox 11">
            <a:extLst>
              <a:ext uri="{FF2B5EF4-FFF2-40B4-BE49-F238E27FC236}">
                <a16:creationId xmlns:a16="http://schemas.microsoft.com/office/drawing/2014/main" id="{C0F36A6C-C8E0-C655-A644-2BF650812488}"/>
              </a:ext>
            </a:extLst>
          </p:cNvPr>
          <p:cNvSpPr txBox="1"/>
          <p:nvPr/>
        </p:nvSpPr>
        <p:spPr>
          <a:xfrm>
            <a:off x="685799" y="5890814"/>
            <a:ext cx="5909246" cy="369332"/>
          </a:xfrm>
          <a:prstGeom prst="rect">
            <a:avLst/>
          </a:prstGeom>
          <a:noFill/>
        </p:spPr>
        <p:txBody>
          <a:bodyPr wrap="none" rtlCol="0">
            <a:spAutoFit/>
          </a:bodyPr>
          <a:lstStyle/>
          <a:p>
            <a:pPr algn="l">
              <a:lnSpc>
                <a:spcPct val="90000"/>
              </a:lnSpc>
              <a:spcAft>
                <a:spcPts val="400"/>
              </a:spcAft>
            </a:pPr>
            <a:r>
              <a:rPr lang="en-US" sz="2000" b="1" dirty="0">
                <a:solidFill>
                  <a:schemeClr val="accent1"/>
                </a:solidFill>
              </a:rPr>
              <a:t>WARNING: </a:t>
            </a:r>
            <a:r>
              <a:rPr lang="en-US" sz="2000" dirty="0"/>
              <a:t>use </a:t>
            </a:r>
            <a:r>
              <a:rPr lang="en-US" sz="2000" dirty="0" err="1">
                <a:solidFill>
                  <a:schemeClr val="accent1"/>
                </a:solidFill>
                <a:latin typeface="Consolas" panose="020B0609020204030204" pitchFamily="49" charset="0"/>
              </a:rPr>
              <a:t>mapValues</a:t>
            </a:r>
            <a:r>
              <a:rPr lang="en-US" sz="2000" dirty="0">
                <a:solidFill>
                  <a:schemeClr val="accent1"/>
                </a:solidFill>
                <a:latin typeface="Consolas" panose="020B0609020204030204" pitchFamily="49" charset="0"/>
              </a:rPr>
              <a:t>() </a:t>
            </a:r>
            <a:r>
              <a:rPr lang="en-US" sz="2000" dirty="0"/>
              <a:t>whenever you can!</a:t>
            </a:r>
          </a:p>
        </p:txBody>
      </p:sp>
      <p:pic>
        <p:nvPicPr>
          <p:cNvPr id="10" name="Picture 9">
            <a:extLst>
              <a:ext uri="{FF2B5EF4-FFF2-40B4-BE49-F238E27FC236}">
                <a16:creationId xmlns:a16="http://schemas.microsoft.com/office/drawing/2014/main" id="{736ACDD3-16A1-8591-1DD7-34DBB3A50568}"/>
              </a:ext>
            </a:extLst>
          </p:cNvPr>
          <p:cNvPicPr>
            <a:picLocks noChangeAspect="1"/>
          </p:cNvPicPr>
          <p:nvPr/>
        </p:nvPicPr>
        <p:blipFill>
          <a:blip r:embed="rId3"/>
          <a:stretch>
            <a:fillRect/>
          </a:stretch>
        </p:blipFill>
        <p:spPr>
          <a:xfrm>
            <a:off x="457200" y="2970807"/>
            <a:ext cx="13716000" cy="1828800"/>
          </a:xfrm>
          <a:prstGeom prst="rect">
            <a:avLst/>
          </a:prstGeom>
        </p:spPr>
      </p:pic>
    </p:spTree>
    <p:extLst>
      <p:ext uri="{BB962C8B-B14F-4D97-AF65-F5344CB8AC3E}">
        <p14:creationId xmlns:p14="http://schemas.microsoft.com/office/powerpoint/2010/main" val="214020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If there is a map(), there should be </a:t>
            </a:r>
            <a:r>
              <a:rPr lang="en-US" dirty="0" err="1"/>
              <a:t>flatMap</a:t>
            </a:r>
            <a:r>
              <a:rPr lang="en-US" dirty="0"/>
              <a:t>()</a:t>
            </a:r>
            <a:endParaRPr lang="ru-RU" dirty="0"/>
          </a:p>
        </p:txBody>
      </p:sp>
      <p:sp>
        <p:nvSpPr>
          <p:cNvPr id="4" name="Content Placeholder 3">
            <a:extLst>
              <a:ext uri="{FF2B5EF4-FFF2-40B4-BE49-F238E27FC236}">
                <a16:creationId xmlns:a16="http://schemas.microsoft.com/office/drawing/2014/main" id="{3C6A47D9-82AC-F5F2-FA82-54F9CA0AD0C1}"/>
              </a:ext>
            </a:extLst>
          </p:cNvPr>
          <p:cNvSpPr>
            <a:spLocks noGrp="1"/>
          </p:cNvSpPr>
          <p:nvPr>
            <p:ph idx="10"/>
          </p:nvPr>
        </p:nvSpPr>
        <p:spPr/>
        <p:txBody>
          <a:bodyPr/>
          <a:lstStyle/>
          <a:p>
            <a:endParaRPr lang="en-US"/>
          </a:p>
        </p:txBody>
      </p:sp>
      <p:sp>
        <p:nvSpPr>
          <p:cNvPr id="7" name="Text Placeholder 6">
            <a:extLst>
              <a:ext uri="{FF2B5EF4-FFF2-40B4-BE49-F238E27FC236}">
                <a16:creationId xmlns:a16="http://schemas.microsoft.com/office/drawing/2014/main" id="{0D1F1E1D-4C56-6111-563A-E64BB3DC4683}"/>
              </a:ext>
            </a:extLst>
          </p:cNvPr>
          <p:cNvSpPr>
            <a:spLocks noGrp="1"/>
          </p:cNvSpPr>
          <p:nvPr>
            <p:ph type="body" sz="quarter" idx="11"/>
          </p:nvPr>
        </p:nvSpPr>
        <p:spPr/>
        <p:txBody>
          <a:bodyPr/>
          <a:lstStyle/>
          <a:p>
            <a:r>
              <a:rPr lang="en-US" dirty="0" err="1">
                <a:solidFill>
                  <a:schemeClr val="accent1"/>
                </a:solidFill>
              </a:rPr>
              <a:t>flatMap</a:t>
            </a:r>
            <a:r>
              <a:rPr lang="en-US" dirty="0">
                <a:solidFill>
                  <a:schemeClr val="accent1"/>
                </a:solidFill>
              </a:rPr>
              <a:t>()</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
        <p:nvSpPr>
          <p:cNvPr id="12" name="TextBox 11">
            <a:extLst>
              <a:ext uri="{FF2B5EF4-FFF2-40B4-BE49-F238E27FC236}">
                <a16:creationId xmlns:a16="http://schemas.microsoft.com/office/drawing/2014/main" id="{C0F36A6C-C8E0-C655-A644-2BF650812488}"/>
              </a:ext>
            </a:extLst>
          </p:cNvPr>
          <p:cNvSpPr txBox="1"/>
          <p:nvPr/>
        </p:nvSpPr>
        <p:spPr>
          <a:xfrm>
            <a:off x="685800" y="6165334"/>
            <a:ext cx="11031353" cy="369332"/>
          </a:xfrm>
          <a:prstGeom prst="rect">
            <a:avLst/>
          </a:prstGeom>
          <a:noFill/>
        </p:spPr>
        <p:txBody>
          <a:bodyPr wrap="none" rtlCol="0">
            <a:spAutoFit/>
          </a:bodyPr>
          <a:lstStyle/>
          <a:p>
            <a:pPr algn="l">
              <a:lnSpc>
                <a:spcPct val="90000"/>
              </a:lnSpc>
              <a:spcAft>
                <a:spcPts val="400"/>
              </a:spcAft>
            </a:pPr>
            <a:r>
              <a:rPr lang="en-US" sz="2000" b="1" dirty="0">
                <a:solidFill>
                  <a:schemeClr val="accent1"/>
                </a:solidFill>
              </a:rPr>
              <a:t>1. </a:t>
            </a:r>
            <a:r>
              <a:rPr lang="en-US" sz="2000" dirty="0"/>
              <a:t>Return a collection of </a:t>
            </a:r>
            <a:r>
              <a:rPr lang="en-US" sz="2000" dirty="0" err="1">
                <a:solidFill>
                  <a:schemeClr val="accent1"/>
                </a:solidFill>
                <a:latin typeface="Consolas" panose="020B0609020204030204" pitchFamily="49" charset="0"/>
              </a:rPr>
              <a:t>KeyValue</a:t>
            </a:r>
            <a:r>
              <a:rPr lang="en-US" sz="2000" dirty="0"/>
              <a:t> objects. This way each new record can have a different key.</a:t>
            </a:r>
          </a:p>
        </p:txBody>
      </p:sp>
      <p:pic>
        <p:nvPicPr>
          <p:cNvPr id="3" name="Picture 2">
            <a:extLst>
              <a:ext uri="{FF2B5EF4-FFF2-40B4-BE49-F238E27FC236}">
                <a16:creationId xmlns:a16="http://schemas.microsoft.com/office/drawing/2014/main" id="{75FF3558-96E6-7681-D56F-3ACBDD85EB04}"/>
              </a:ext>
            </a:extLst>
          </p:cNvPr>
          <p:cNvPicPr>
            <a:picLocks noChangeAspect="1"/>
          </p:cNvPicPr>
          <p:nvPr/>
        </p:nvPicPr>
        <p:blipFill>
          <a:blip r:embed="rId3"/>
          <a:stretch>
            <a:fillRect/>
          </a:stretch>
        </p:blipFill>
        <p:spPr>
          <a:xfrm>
            <a:off x="457200" y="2346067"/>
            <a:ext cx="13716000" cy="3352800"/>
          </a:xfrm>
          <a:prstGeom prst="rect">
            <a:avLst/>
          </a:prstGeom>
        </p:spPr>
      </p:pic>
    </p:spTree>
    <p:extLst>
      <p:ext uri="{BB962C8B-B14F-4D97-AF65-F5344CB8AC3E}">
        <p14:creationId xmlns:p14="http://schemas.microsoft.com/office/powerpoint/2010/main" val="142794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8E708EE-45C0-F4A9-70C2-A9B6E3A9F3B2}"/>
              </a:ext>
            </a:extLst>
          </p:cNvPr>
          <p:cNvPicPr>
            <a:picLocks noChangeAspect="1"/>
          </p:cNvPicPr>
          <p:nvPr/>
        </p:nvPicPr>
        <p:blipFill>
          <a:blip r:embed="rId3"/>
          <a:stretch>
            <a:fillRect/>
          </a:stretch>
        </p:blipFill>
        <p:spPr>
          <a:xfrm>
            <a:off x="457200" y="1076325"/>
            <a:ext cx="13716000" cy="6076950"/>
          </a:xfrm>
          <a:prstGeom prst="rect">
            <a:avLst/>
          </a:prstGeom>
        </p:spPr>
      </p:pic>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a:t>Avro support</a:t>
            </a:r>
            <a:br>
              <a:rPr lang="en-US" dirty="0"/>
            </a:br>
            <a:endParaRPr lang="en-US" dirty="0"/>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
        <p:nvSpPr>
          <p:cNvPr id="12" name="TextBox 11">
            <a:extLst>
              <a:ext uri="{FF2B5EF4-FFF2-40B4-BE49-F238E27FC236}">
                <a16:creationId xmlns:a16="http://schemas.microsoft.com/office/drawing/2014/main" id="{C0F36A6C-C8E0-C655-A644-2BF650812488}"/>
              </a:ext>
            </a:extLst>
          </p:cNvPr>
          <p:cNvSpPr txBox="1"/>
          <p:nvPr/>
        </p:nvSpPr>
        <p:spPr>
          <a:xfrm>
            <a:off x="3766557" y="6725148"/>
            <a:ext cx="10178043" cy="728405"/>
          </a:xfrm>
          <a:prstGeom prst="rect">
            <a:avLst/>
          </a:prstGeom>
          <a:noFill/>
        </p:spPr>
        <p:txBody>
          <a:bodyPr wrap="none" rtlCol="0">
            <a:spAutoFit/>
          </a:bodyPr>
          <a:lstStyle/>
          <a:p>
            <a:pPr algn="l">
              <a:spcAft>
                <a:spcPts val="400"/>
              </a:spcAft>
            </a:pPr>
            <a:r>
              <a:rPr lang="en-US" sz="2000" b="1" dirty="0">
                <a:solidFill>
                  <a:schemeClr val="accent1"/>
                </a:solidFill>
              </a:rPr>
              <a:t>1. </a:t>
            </a:r>
            <a:r>
              <a:rPr lang="en-US" sz="2000" dirty="0"/>
              <a:t>Your </a:t>
            </a:r>
            <a:r>
              <a:rPr lang="en-US" sz="2000" dirty="0" err="1"/>
              <a:t>serde</a:t>
            </a:r>
            <a:r>
              <a:rPr lang="en-US" sz="2000" dirty="0"/>
              <a:t> needs to know if it will be serializing keys or values.</a:t>
            </a:r>
          </a:p>
          <a:p>
            <a:pPr algn="l">
              <a:lnSpc>
                <a:spcPct val="90000"/>
              </a:lnSpc>
              <a:spcAft>
                <a:spcPts val="400"/>
              </a:spcAft>
            </a:pPr>
            <a:r>
              <a:rPr lang="en-US" sz="2000" b="1" dirty="0">
                <a:solidFill>
                  <a:schemeClr val="accent1"/>
                </a:solidFill>
              </a:rPr>
              <a:t>TIP: </a:t>
            </a:r>
            <a:r>
              <a:rPr lang="en-US" sz="2000" dirty="0"/>
              <a:t>Add a project dependency: </a:t>
            </a:r>
            <a:r>
              <a:rPr lang="en-US" sz="2000" dirty="0">
                <a:solidFill>
                  <a:schemeClr val="accent1"/>
                </a:solidFill>
                <a:latin typeface="Consolas" panose="020B0609020204030204" pitchFamily="49" charset="0"/>
              </a:rPr>
              <a:t>'io.confluent:kafka-streams-avro-serde:7.4.2'</a:t>
            </a:r>
          </a:p>
        </p:txBody>
      </p:sp>
    </p:spTree>
    <p:extLst>
      <p:ext uri="{BB962C8B-B14F-4D97-AF65-F5344CB8AC3E}">
        <p14:creationId xmlns:p14="http://schemas.microsoft.com/office/powerpoint/2010/main" val="320949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fontScale="90000"/>
          </a:bodyPr>
          <a:lstStyle/>
          <a:p>
            <a:r>
              <a:rPr lang="en-US" dirty="0"/>
              <a:t>Avro support</a:t>
            </a:r>
            <a:br>
              <a:rPr lang="en-US" dirty="0"/>
            </a:br>
            <a:endParaRPr lang="en-US" dirty="0"/>
          </a:p>
        </p:txBody>
      </p:sp>
      <p:sp>
        <p:nvSpPr>
          <p:cNvPr id="10" name="Content Placeholder 9">
            <a:extLst>
              <a:ext uri="{FF2B5EF4-FFF2-40B4-BE49-F238E27FC236}">
                <a16:creationId xmlns:a16="http://schemas.microsoft.com/office/drawing/2014/main" id="{EB34FDDB-07C7-A2E1-FF0B-5ED3437A8F67}"/>
              </a:ext>
            </a:extLst>
          </p:cNvPr>
          <p:cNvSpPr>
            <a:spLocks noGrp="1"/>
          </p:cNvSpPr>
          <p:nvPr>
            <p:ph idx="10"/>
          </p:nvPr>
        </p:nvSpPr>
        <p:spPr/>
        <p:txBody>
          <a:bodyPr/>
          <a:lstStyle/>
          <a:p>
            <a:endParaRPr lang="en-US"/>
          </a:p>
        </p:txBody>
      </p:sp>
      <p:sp>
        <p:nvSpPr>
          <p:cNvPr id="6" name="Text Placeholder 5">
            <a:extLst>
              <a:ext uri="{FF2B5EF4-FFF2-40B4-BE49-F238E27FC236}">
                <a16:creationId xmlns:a16="http://schemas.microsoft.com/office/drawing/2014/main" id="{AB60F4C7-BB18-6B4E-0A58-657706F43A09}"/>
              </a:ext>
            </a:extLst>
          </p:cNvPr>
          <p:cNvSpPr>
            <a:spLocks noGrp="1"/>
          </p:cNvSpPr>
          <p:nvPr>
            <p:ph type="body" sz="quarter" idx="11"/>
          </p:nvPr>
        </p:nvSpPr>
        <p:spPr/>
        <p:txBody>
          <a:bodyPr/>
          <a:lstStyle/>
          <a:p>
            <a:r>
              <a:rPr lang="en-US" dirty="0" err="1">
                <a:solidFill>
                  <a:schemeClr val="accent1"/>
                </a:solidFill>
              </a:rPr>
              <a:t>application.yml</a:t>
            </a:r>
            <a:endParaRPr lang="en-US" dirty="0">
              <a:solidFill>
                <a:schemeClr val="accent1"/>
              </a:solidFill>
            </a:endParaRP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13" name="Picture 12">
            <a:extLst>
              <a:ext uri="{FF2B5EF4-FFF2-40B4-BE49-F238E27FC236}">
                <a16:creationId xmlns:a16="http://schemas.microsoft.com/office/drawing/2014/main" id="{B5868364-11AD-0EC7-B9B9-99DC35B71231}"/>
              </a:ext>
            </a:extLst>
          </p:cNvPr>
          <p:cNvPicPr>
            <a:picLocks noChangeAspect="1"/>
          </p:cNvPicPr>
          <p:nvPr/>
        </p:nvPicPr>
        <p:blipFill>
          <a:blip r:embed="rId3"/>
          <a:stretch>
            <a:fillRect/>
          </a:stretch>
        </p:blipFill>
        <p:spPr>
          <a:xfrm>
            <a:off x="457200" y="2286000"/>
            <a:ext cx="13716000" cy="3657600"/>
          </a:xfrm>
          <a:prstGeom prst="rect">
            <a:avLst/>
          </a:prstGeom>
        </p:spPr>
      </p:pic>
      <p:sp>
        <p:nvSpPr>
          <p:cNvPr id="14" name="Arrow: Right 13">
            <a:extLst>
              <a:ext uri="{FF2B5EF4-FFF2-40B4-BE49-F238E27FC236}">
                <a16:creationId xmlns:a16="http://schemas.microsoft.com/office/drawing/2014/main" id="{A67D604B-7F46-AC84-4304-5161DF098A55}"/>
              </a:ext>
            </a:extLst>
          </p:cNvPr>
          <p:cNvSpPr/>
          <p:nvPr/>
        </p:nvSpPr>
        <p:spPr>
          <a:xfrm flipH="1">
            <a:off x="8062783" y="5471211"/>
            <a:ext cx="284205" cy="210065"/>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609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5E8646-38BF-F33E-D074-A641230D4583}"/>
              </a:ext>
            </a:extLst>
          </p:cNvPr>
          <p:cNvSpPr>
            <a:spLocks noGrp="1"/>
          </p:cNvSpPr>
          <p:nvPr>
            <p:ph type="ctrTitle"/>
          </p:nvPr>
        </p:nvSpPr>
        <p:spPr/>
        <p:txBody>
          <a:bodyPr>
            <a:normAutofit/>
          </a:bodyPr>
          <a:lstStyle/>
          <a:p>
            <a:r>
              <a:rPr lang="en-US" dirty="0"/>
              <a:t>Stateful processing DSL API</a:t>
            </a:r>
            <a:br>
              <a:rPr lang="en-US" dirty="0"/>
            </a:br>
            <a:endParaRPr lang="en-US" dirty="0"/>
          </a:p>
        </p:txBody>
      </p:sp>
      <p:sp>
        <p:nvSpPr>
          <p:cNvPr id="4" name="Content Placeholder 3">
            <a:extLst>
              <a:ext uri="{FF2B5EF4-FFF2-40B4-BE49-F238E27FC236}">
                <a16:creationId xmlns:a16="http://schemas.microsoft.com/office/drawing/2014/main" id="{78F72637-DA63-F286-BC18-85BE0A2A56F8}"/>
              </a:ext>
            </a:extLst>
          </p:cNvPr>
          <p:cNvSpPr>
            <a:spLocks noGrp="1"/>
          </p:cNvSpPr>
          <p:nvPr>
            <p:ph type="subTitle" idx="1"/>
          </p:nvPr>
        </p:nvSpPr>
        <p:spPr/>
        <p:txBody>
          <a:bodyPr>
            <a:normAutofit/>
          </a:bodyPr>
          <a:lstStyle/>
          <a:p>
            <a:r>
              <a:rPr lang="en-US" sz="2400" dirty="0"/>
              <a:t>High level methods to deal with stateful processing</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170246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a:t>Aggregations</a:t>
            </a:r>
          </a:p>
        </p:txBody>
      </p:sp>
      <p:sp>
        <p:nvSpPr>
          <p:cNvPr id="18" name="Content Placeholder 17">
            <a:extLst>
              <a:ext uri="{FF2B5EF4-FFF2-40B4-BE49-F238E27FC236}">
                <a16:creationId xmlns:a16="http://schemas.microsoft.com/office/drawing/2014/main" id="{5D688254-3D58-CA70-C8BB-F0B043E2A77C}"/>
              </a:ext>
            </a:extLst>
          </p:cNvPr>
          <p:cNvSpPr>
            <a:spLocks noGrp="1"/>
          </p:cNvSpPr>
          <p:nvPr>
            <p:ph idx="1"/>
          </p:nvPr>
        </p:nvSpPr>
        <p:spPr/>
        <p:txBody>
          <a:bodyPr>
            <a:normAutofit/>
          </a:bodyPr>
          <a:lstStyle/>
          <a:p>
            <a:r>
              <a:rPr lang="en-US" sz="2400" dirty="0"/>
              <a:t>An aggregation operation takes one input stream or table, and yields a new table by combining multiple input records into a single output record.</a:t>
            </a:r>
          </a:p>
          <a:p>
            <a:endParaRPr lang="en-US" sz="2400" b="0" dirty="0"/>
          </a:p>
          <a:p>
            <a:r>
              <a:rPr lang="en-US" sz="2400" b="0" dirty="0"/>
              <a:t>Examples of aggregations are computing </a:t>
            </a:r>
            <a:r>
              <a:rPr lang="en-US" sz="2400" dirty="0">
                <a:solidFill>
                  <a:schemeClr val="accent1"/>
                </a:solidFill>
              </a:rPr>
              <a:t>counts</a:t>
            </a:r>
            <a:r>
              <a:rPr lang="en-US" sz="2400" b="0" dirty="0"/>
              <a:t> or </a:t>
            </a:r>
            <a:r>
              <a:rPr lang="en-US" sz="2400" dirty="0">
                <a:solidFill>
                  <a:schemeClr val="accent1"/>
                </a:solidFill>
              </a:rPr>
              <a:t>sum</a:t>
            </a:r>
            <a:r>
              <a:rPr lang="en-US" sz="2400" b="0" dirty="0"/>
              <a:t>.</a:t>
            </a:r>
          </a:p>
          <a:p>
            <a:endParaRPr lang="en-US" sz="2400" b="0" dirty="0"/>
          </a:p>
          <a:p>
            <a:r>
              <a:rPr lang="en-US" sz="2400" b="0" dirty="0"/>
              <a:t>This is a complex operation. </a:t>
            </a:r>
            <a:r>
              <a:rPr lang="en-US" sz="2400" dirty="0"/>
              <a:t>Back to the drawing board!</a:t>
            </a:r>
            <a:endParaRPr lang="en-US" sz="2400" b="0" dirty="0"/>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187263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5D688254-3D58-CA70-C8BB-F0B043E2A77C}"/>
              </a:ext>
            </a:extLst>
          </p:cNvPr>
          <p:cNvSpPr>
            <a:spLocks noGrp="1"/>
          </p:cNvSpPr>
          <p:nvPr>
            <p:ph sz="half" idx="1"/>
          </p:nvPr>
        </p:nvSpPr>
        <p:spPr>
          <a:xfrm>
            <a:off x="685800" y="3869635"/>
            <a:ext cx="6400800" cy="3309040"/>
          </a:xfrm>
        </p:spPr>
        <p:txBody>
          <a:bodyPr>
            <a:normAutofit/>
          </a:bodyPr>
          <a:lstStyle/>
          <a:p>
            <a:r>
              <a:rPr lang="en-US" sz="2400" dirty="0"/>
              <a:t>Records with `</a:t>
            </a:r>
            <a:r>
              <a:rPr lang="en-US" sz="2400" dirty="0">
                <a:solidFill>
                  <a:schemeClr val="accent1"/>
                </a:solidFill>
              </a:rPr>
              <a:t>null</a:t>
            </a:r>
            <a:r>
              <a:rPr lang="en-US" sz="2400" dirty="0"/>
              <a:t>` key will be dropped!</a:t>
            </a:r>
          </a:p>
          <a:p>
            <a:endParaRPr lang="en-US" sz="2400" b="0" dirty="0"/>
          </a:p>
          <a:p>
            <a:pPr marL="342900" indent="-342900">
              <a:buFont typeface="Arial" panose="020B0604020202020204" pitchFamily="34" charset="0"/>
              <a:buChar char="•"/>
            </a:pPr>
            <a:r>
              <a:rPr lang="en-US" sz="2400" b="0" dirty="0"/>
              <a:t>make sure your records have keys, or</a:t>
            </a:r>
          </a:p>
          <a:p>
            <a:pPr marL="342900" indent="-342900">
              <a:buFont typeface="Arial" panose="020B0604020202020204" pitchFamily="34" charset="0"/>
              <a:buChar char="•"/>
            </a:pPr>
            <a:r>
              <a:rPr lang="en-US" sz="2400" b="0" dirty="0">
                <a:solidFill>
                  <a:schemeClr val="accent1"/>
                </a:solidFill>
                <a:latin typeface="Consolas" panose="020B0609020204030204" pitchFamily="49" charset="0"/>
              </a:rPr>
              <a:t>.</a:t>
            </a:r>
            <a:r>
              <a:rPr lang="en-US" sz="2400" b="0" dirty="0" err="1">
                <a:solidFill>
                  <a:schemeClr val="accent1"/>
                </a:solidFill>
                <a:latin typeface="Consolas" panose="020B0609020204030204" pitchFamily="49" charset="0"/>
              </a:rPr>
              <a:t>selectKey</a:t>
            </a:r>
            <a:r>
              <a:rPr lang="en-US" sz="2400" b="0" dirty="0">
                <a:solidFill>
                  <a:schemeClr val="accent1"/>
                </a:solidFill>
                <a:latin typeface="Consolas" panose="020B0609020204030204" pitchFamily="49" charset="0"/>
              </a:rPr>
              <a:t>()</a:t>
            </a:r>
            <a:r>
              <a:rPr lang="en-US" sz="2400" b="0" dirty="0"/>
              <a:t>, or</a:t>
            </a:r>
          </a:p>
          <a:p>
            <a:pPr marL="342900" indent="-342900">
              <a:buFont typeface="Arial" panose="020B0604020202020204" pitchFamily="34" charset="0"/>
              <a:buChar char="•"/>
            </a:pPr>
            <a:r>
              <a:rPr lang="en-US" sz="2400" b="0" dirty="0"/>
              <a:t>use </a:t>
            </a:r>
            <a:r>
              <a:rPr lang="en-US" sz="2400" b="0" dirty="0">
                <a:solidFill>
                  <a:schemeClr val="accent1"/>
                </a:solidFill>
                <a:latin typeface="Consolas" panose="020B0609020204030204" pitchFamily="49" charset="0"/>
              </a:rPr>
              <a:t>.</a:t>
            </a:r>
            <a:r>
              <a:rPr lang="en-US" sz="2400" b="0" dirty="0" err="1">
                <a:solidFill>
                  <a:schemeClr val="accent1"/>
                </a:solidFill>
                <a:latin typeface="Consolas" panose="020B0609020204030204" pitchFamily="49" charset="0"/>
              </a:rPr>
              <a:t>groupBy</a:t>
            </a:r>
            <a:r>
              <a:rPr lang="en-US" sz="2400" b="0" dirty="0">
                <a:solidFill>
                  <a:schemeClr val="accent1"/>
                </a:solidFill>
                <a:latin typeface="Consolas" panose="020B0609020204030204" pitchFamily="49" charset="0"/>
              </a:rPr>
              <a:t>()</a:t>
            </a:r>
          </a:p>
        </p:txBody>
      </p:sp>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a:t>Grouping API</a:t>
            </a:r>
          </a:p>
        </p:txBody>
      </p:sp>
      <p:sp>
        <p:nvSpPr>
          <p:cNvPr id="10" name="Content Placeholder 9">
            <a:extLst>
              <a:ext uri="{FF2B5EF4-FFF2-40B4-BE49-F238E27FC236}">
                <a16:creationId xmlns:a16="http://schemas.microsoft.com/office/drawing/2014/main" id="{793219E0-37F2-3BCF-9078-FFC2742BABCF}"/>
              </a:ext>
            </a:extLst>
          </p:cNvPr>
          <p:cNvSpPr>
            <a:spLocks noGrp="1"/>
          </p:cNvSpPr>
          <p:nvPr>
            <p:ph idx="10"/>
          </p:nvPr>
        </p:nvSpPr>
        <p:spPr/>
        <p:txBody>
          <a:bodyPr/>
          <a:lstStyle/>
          <a:p>
            <a:endParaRPr lang="en-US"/>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6" name="Picture 5">
            <a:extLst>
              <a:ext uri="{FF2B5EF4-FFF2-40B4-BE49-F238E27FC236}">
                <a16:creationId xmlns:a16="http://schemas.microsoft.com/office/drawing/2014/main" id="{D0AC666E-D9C7-F29A-C29B-312CAF982F63}"/>
              </a:ext>
            </a:extLst>
          </p:cNvPr>
          <p:cNvPicPr>
            <a:picLocks noChangeAspect="1"/>
          </p:cNvPicPr>
          <p:nvPr/>
        </p:nvPicPr>
        <p:blipFill>
          <a:blip r:embed="rId3"/>
          <a:stretch>
            <a:fillRect/>
          </a:stretch>
        </p:blipFill>
        <p:spPr>
          <a:xfrm>
            <a:off x="457198" y="2057398"/>
            <a:ext cx="13716000" cy="1219200"/>
          </a:xfrm>
          <a:prstGeom prst="rect">
            <a:avLst/>
          </a:prstGeom>
        </p:spPr>
      </p:pic>
      <p:pic>
        <p:nvPicPr>
          <p:cNvPr id="13" name="Content Placeholder 12" descr="Aerial view of students at tables">
            <a:extLst>
              <a:ext uri="{FF2B5EF4-FFF2-40B4-BE49-F238E27FC236}">
                <a16:creationId xmlns:a16="http://schemas.microsoft.com/office/drawing/2014/main" id="{9F897CD6-04BD-9E02-2B70-D83511391B73}"/>
              </a:ext>
            </a:extLst>
          </p:cNvPr>
          <p:cNvPicPr>
            <a:picLocks noGrp="1" noChangeAspect="1"/>
          </p:cNvPicPr>
          <p:nvPr>
            <p:ph sz="half" idx="2"/>
          </p:nvPr>
        </p:nvPicPr>
        <p:blipFill>
          <a:blip r:embed="rId4"/>
          <a:stretch>
            <a:fillRect/>
          </a:stretch>
        </p:blipFill>
        <p:spPr>
          <a:xfrm>
            <a:off x="9769200" y="2057397"/>
            <a:ext cx="3416850" cy="5121275"/>
          </a:xfrm>
        </p:spPr>
      </p:pic>
    </p:spTree>
    <p:extLst>
      <p:ext uri="{BB962C8B-B14F-4D97-AF65-F5344CB8AC3E}">
        <p14:creationId xmlns:p14="http://schemas.microsoft.com/office/powerpoint/2010/main" val="248661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5D688254-3D58-CA70-C8BB-F0B043E2A77C}"/>
              </a:ext>
            </a:extLst>
          </p:cNvPr>
          <p:cNvSpPr>
            <a:spLocks noGrp="1"/>
          </p:cNvSpPr>
          <p:nvPr>
            <p:ph sz="half" idx="1"/>
          </p:nvPr>
        </p:nvSpPr>
        <p:spPr/>
        <p:txBody>
          <a:bodyPr>
            <a:normAutofit/>
          </a:bodyPr>
          <a:lstStyle/>
          <a:p>
            <a:pPr marL="342900" indent="-342900">
              <a:buFont typeface="Arial" panose="020B0604020202020204" pitchFamily="34" charset="0"/>
              <a:buChar char="•"/>
            </a:pPr>
            <a:r>
              <a:rPr lang="en-US" sz="2400" dirty="0"/>
              <a:t>Count</a:t>
            </a:r>
            <a:r>
              <a:rPr lang="en-US" sz="2400" b="0" dirty="0"/>
              <a:t> them</a:t>
            </a:r>
          </a:p>
          <a:p>
            <a:pPr marL="342900" indent="-342900">
              <a:buFont typeface="Arial" panose="020B0604020202020204" pitchFamily="34" charset="0"/>
              <a:buChar char="•"/>
            </a:pPr>
            <a:r>
              <a:rPr lang="en-US" sz="2400" dirty="0"/>
              <a:t>Reduce</a:t>
            </a:r>
            <a:r>
              <a:rPr lang="en-US" sz="2400" b="0" dirty="0"/>
              <a:t> them</a:t>
            </a:r>
          </a:p>
          <a:p>
            <a:pPr marL="342900" indent="-342900">
              <a:buFont typeface="Arial" panose="020B0604020202020204" pitchFamily="34" charset="0"/>
              <a:buChar char="•"/>
            </a:pPr>
            <a:r>
              <a:rPr lang="en-US" sz="2400" dirty="0"/>
              <a:t>Aggregate</a:t>
            </a:r>
            <a:r>
              <a:rPr lang="en-US" sz="2400" b="0" dirty="0"/>
              <a:t> them</a:t>
            </a:r>
          </a:p>
        </p:txBody>
      </p:sp>
      <p:pic>
        <p:nvPicPr>
          <p:cNvPr id="15" name="Content Placeholder 14" descr="A top view of colorful abacus">
            <a:extLst>
              <a:ext uri="{FF2B5EF4-FFF2-40B4-BE49-F238E27FC236}">
                <a16:creationId xmlns:a16="http://schemas.microsoft.com/office/drawing/2014/main" id="{E1A18A41-9B3F-9908-1C30-763E49093AFA}"/>
              </a:ext>
            </a:extLst>
          </p:cNvPr>
          <p:cNvPicPr>
            <a:picLocks noGrp="1" noChangeAspect="1"/>
          </p:cNvPicPr>
          <p:nvPr>
            <p:ph sz="half" idx="2"/>
          </p:nvPr>
        </p:nvPicPr>
        <p:blipFill>
          <a:blip r:embed="rId3"/>
          <a:stretch>
            <a:fillRect/>
          </a:stretch>
        </p:blipFill>
        <p:spPr>
          <a:xfrm>
            <a:off x="7543802" y="2057399"/>
            <a:ext cx="6400800" cy="4267200"/>
          </a:xfrm>
        </p:spPr>
      </p:pic>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a:t>Grouping API</a:t>
            </a:r>
          </a:p>
        </p:txBody>
      </p:sp>
      <p:sp>
        <p:nvSpPr>
          <p:cNvPr id="4" name="Text Placeholder 3">
            <a:extLst>
              <a:ext uri="{FF2B5EF4-FFF2-40B4-BE49-F238E27FC236}">
                <a16:creationId xmlns:a16="http://schemas.microsoft.com/office/drawing/2014/main" id="{7799E1CD-66D5-AB67-BA20-62594D7876F5}"/>
              </a:ext>
            </a:extLst>
          </p:cNvPr>
          <p:cNvSpPr>
            <a:spLocks noGrp="1"/>
          </p:cNvSpPr>
          <p:nvPr>
            <p:ph type="body" sz="quarter" idx="11"/>
          </p:nvPr>
        </p:nvSpPr>
        <p:spPr/>
        <p:txBody>
          <a:bodyPr/>
          <a:lstStyle/>
          <a:p>
            <a:r>
              <a:rPr lang="en-US" dirty="0">
                <a:solidFill>
                  <a:schemeClr val="accent1"/>
                </a:solidFill>
              </a:rPr>
              <a:t>We need to do something with results of grouping. What?</a:t>
            </a:r>
          </a:p>
        </p:txBody>
      </p:sp>
      <p:sp>
        <p:nvSpPr>
          <p:cNvPr id="13" name="Content Placeholder 12">
            <a:extLst>
              <a:ext uri="{FF2B5EF4-FFF2-40B4-BE49-F238E27FC236}">
                <a16:creationId xmlns:a16="http://schemas.microsoft.com/office/drawing/2014/main" id="{3CAA1910-6B67-1734-6A10-8D1EC1CDA7E3}"/>
              </a:ext>
            </a:extLst>
          </p:cNvPr>
          <p:cNvSpPr>
            <a:spLocks noGrp="1"/>
          </p:cNvSpPr>
          <p:nvPr>
            <p:ph idx="10"/>
          </p:nvPr>
        </p:nvSpPr>
        <p:spPr/>
        <p:txBody>
          <a:bodyPr/>
          <a:lstStyle/>
          <a:p>
            <a:endParaRPr lang="en-US"/>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379035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a:t>Grouping: real life example</a:t>
            </a:r>
          </a:p>
        </p:txBody>
      </p:sp>
      <p:sp>
        <p:nvSpPr>
          <p:cNvPr id="7" name="Content Placeholder 6">
            <a:extLst>
              <a:ext uri="{FF2B5EF4-FFF2-40B4-BE49-F238E27FC236}">
                <a16:creationId xmlns:a16="http://schemas.microsoft.com/office/drawing/2014/main" id="{31BF83DC-7752-BF9D-ADB4-29AF6B27DE43}"/>
              </a:ext>
            </a:extLst>
          </p:cNvPr>
          <p:cNvSpPr>
            <a:spLocks noGrp="1"/>
          </p:cNvSpPr>
          <p:nvPr>
            <p:ph idx="10"/>
          </p:nvPr>
        </p:nvSpPr>
        <p:spPr/>
        <p:txBody>
          <a:bodyPr/>
          <a:lstStyle/>
          <a:p>
            <a:endParaRPr lang="en-US"/>
          </a:p>
        </p:txBody>
      </p:sp>
      <p:sp>
        <p:nvSpPr>
          <p:cNvPr id="4" name="Text Placeholder 3">
            <a:extLst>
              <a:ext uri="{FF2B5EF4-FFF2-40B4-BE49-F238E27FC236}">
                <a16:creationId xmlns:a16="http://schemas.microsoft.com/office/drawing/2014/main" id="{7799E1CD-66D5-AB67-BA20-62594D7876F5}"/>
              </a:ext>
            </a:extLst>
          </p:cNvPr>
          <p:cNvSpPr>
            <a:spLocks noGrp="1"/>
          </p:cNvSpPr>
          <p:nvPr>
            <p:ph type="body" sz="quarter" idx="11"/>
          </p:nvPr>
        </p:nvSpPr>
        <p:spPr>
          <a:xfrm>
            <a:off x="685800" y="1312863"/>
            <a:ext cx="9094304" cy="566737"/>
          </a:xfrm>
        </p:spPr>
        <p:txBody>
          <a:bodyPr>
            <a:normAutofit fontScale="92500"/>
          </a:bodyPr>
          <a:lstStyle/>
          <a:p>
            <a:r>
              <a:rPr lang="en-US" dirty="0">
                <a:solidFill>
                  <a:schemeClr val="accent1"/>
                </a:solidFill>
              </a:rPr>
              <a:t>Let's assume we have a topic with Avro based purchase records.</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14" name="Picture 13">
            <a:extLst>
              <a:ext uri="{FF2B5EF4-FFF2-40B4-BE49-F238E27FC236}">
                <a16:creationId xmlns:a16="http://schemas.microsoft.com/office/drawing/2014/main" id="{E8E6B96E-EB19-8D4A-353B-83A572D89132}"/>
              </a:ext>
            </a:extLst>
          </p:cNvPr>
          <p:cNvPicPr>
            <a:picLocks noChangeAspect="1"/>
          </p:cNvPicPr>
          <p:nvPr/>
        </p:nvPicPr>
        <p:blipFill>
          <a:blip r:embed="rId3"/>
          <a:stretch>
            <a:fillRect/>
          </a:stretch>
        </p:blipFill>
        <p:spPr>
          <a:xfrm>
            <a:off x="457200" y="1596231"/>
            <a:ext cx="13716000" cy="5467350"/>
          </a:xfrm>
          <a:prstGeom prst="rect">
            <a:avLst/>
          </a:prstGeom>
        </p:spPr>
      </p:pic>
      <p:sp>
        <p:nvSpPr>
          <p:cNvPr id="17" name="TextBox 16">
            <a:extLst>
              <a:ext uri="{FF2B5EF4-FFF2-40B4-BE49-F238E27FC236}">
                <a16:creationId xmlns:a16="http://schemas.microsoft.com/office/drawing/2014/main" id="{FB00ABE2-9343-29CE-1E89-CF3323D1E23F}"/>
              </a:ext>
            </a:extLst>
          </p:cNvPr>
          <p:cNvSpPr txBox="1"/>
          <p:nvPr/>
        </p:nvSpPr>
        <p:spPr>
          <a:xfrm>
            <a:off x="5232952" y="6648420"/>
            <a:ext cx="8002300" cy="400110"/>
          </a:xfrm>
          <a:prstGeom prst="rect">
            <a:avLst/>
          </a:prstGeom>
          <a:noFill/>
        </p:spPr>
        <p:txBody>
          <a:bodyPr wrap="square">
            <a:spAutoFit/>
          </a:bodyPr>
          <a:lstStyle/>
          <a:p>
            <a:r>
              <a:rPr lang="en-US" sz="2000" b="1" dirty="0">
                <a:solidFill>
                  <a:schemeClr val="accent1"/>
                </a:solidFill>
              </a:rPr>
              <a:t>NOTE: </a:t>
            </a:r>
            <a:r>
              <a:rPr lang="en-US" sz="2000" dirty="0" err="1">
                <a:solidFill>
                  <a:schemeClr val="accent1"/>
                </a:solidFill>
                <a:latin typeface="Consolas" panose="020B0609020204030204" pitchFamily="49" charset="0"/>
              </a:rPr>
              <a:t>customerId</a:t>
            </a:r>
            <a:r>
              <a:rPr lang="en-US" sz="2000" dirty="0"/>
              <a:t> will be additionally the key of those messages.</a:t>
            </a:r>
          </a:p>
        </p:txBody>
      </p:sp>
    </p:spTree>
    <p:extLst>
      <p:ext uri="{BB962C8B-B14F-4D97-AF65-F5344CB8AC3E}">
        <p14:creationId xmlns:p14="http://schemas.microsoft.com/office/powerpoint/2010/main" val="375597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51136-0CD0-F492-F131-E05C921B0978}"/>
              </a:ext>
            </a:extLst>
          </p:cNvPr>
          <p:cNvSpPr>
            <a:spLocks noGrp="1"/>
          </p:cNvSpPr>
          <p:nvPr>
            <p:ph type="title"/>
          </p:nvPr>
        </p:nvSpPr>
        <p:spPr/>
        <p:txBody>
          <a:bodyPr/>
          <a:lstStyle/>
          <a:p>
            <a:r>
              <a:rPr lang="en-US" dirty="0"/>
              <a:t>Grouping example - requirements</a:t>
            </a:r>
          </a:p>
        </p:txBody>
      </p:sp>
      <p:sp>
        <p:nvSpPr>
          <p:cNvPr id="3" name="Content Placeholder 2">
            <a:extLst>
              <a:ext uri="{FF2B5EF4-FFF2-40B4-BE49-F238E27FC236}">
                <a16:creationId xmlns:a16="http://schemas.microsoft.com/office/drawing/2014/main" id="{75267620-E751-E875-45CA-B6B6AAE3A226}"/>
              </a:ext>
            </a:extLst>
          </p:cNvPr>
          <p:cNvSpPr>
            <a:spLocks noGrp="1"/>
          </p:cNvSpPr>
          <p:nvPr>
            <p:ph idx="1"/>
          </p:nvPr>
        </p:nvSpPr>
        <p:spPr/>
        <p:txBody>
          <a:bodyPr>
            <a:normAutofit/>
          </a:bodyPr>
          <a:lstStyle/>
          <a:p>
            <a:pPr marL="342900" indent="-342900">
              <a:buFont typeface="Arial" panose="020B0604020202020204" pitchFamily="34" charset="0"/>
              <a:buChar char="•"/>
            </a:pPr>
            <a:r>
              <a:rPr lang="en-US" sz="2400" b="0" dirty="0"/>
              <a:t>count the number of purchases by customer</a:t>
            </a:r>
          </a:p>
          <a:p>
            <a:pPr marL="342900" indent="-342900">
              <a:buFont typeface="Arial" panose="020B0604020202020204" pitchFamily="34" charset="0"/>
              <a:buChar char="•"/>
            </a:pPr>
            <a:r>
              <a:rPr lang="en-US" sz="2400" b="0" dirty="0"/>
              <a:t>count the number of purchases by country</a:t>
            </a:r>
          </a:p>
          <a:p>
            <a:pPr marL="342900" indent="-342900">
              <a:buFont typeface="Arial" panose="020B0604020202020204" pitchFamily="34" charset="0"/>
              <a:buChar char="•"/>
            </a:pPr>
            <a:r>
              <a:rPr lang="en-US" sz="2400" b="0" dirty="0"/>
              <a:t>calculate total purchase value for each customer</a:t>
            </a:r>
          </a:p>
          <a:p>
            <a:pPr marL="342900" indent="-342900">
              <a:buFont typeface="Arial" panose="020B0604020202020204" pitchFamily="34" charset="0"/>
              <a:buChar char="•"/>
            </a:pPr>
            <a:r>
              <a:rPr lang="en-US" sz="2400" b="0" dirty="0"/>
              <a:t>calculate total purchase value and quantity sold for each product</a:t>
            </a:r>
          </a:p>
        </p:txBody>
      </p:sp>
      <p:sp>
        <p:nvSpPr>
          <p:cNvPr id="7" name="Rectangle: Single Corner Rounded 3">
            <a:extLst>
              <a:ext uri="{FF2B5EF4-FFF2-40B4-BE49-F238E27FC236}">
                <a16:creationId xmlns:a16="http://schemas.microsoft.com/office/drawing/2014/main" id="{4F7B8A49-A95A-E103-1829-31BB9402DF45}"/>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3">
            <a:extLst>
              <a:ext uri="{FF2B5EF4-FFF2-40B4-BE49-F238E27FC236}">
                <a16:creationId xmlns:a16="http://schemas.microsoft.com/office/drawing/2014/main" id="{69F4A1A1-9D01-03FF-A7D6-5D4CA39B063E}"/>
              </a:ext>
            </a:extLst>
          </p:cNvPr>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381758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ea typeface="+mj-lt"/>
                <a:cs typeface="+mj-lt"/>
              </a:rPr>
              <a:t>Initial setup</a:t>
            </a:r>
            <a:endParaRPr lang="ru-RU" dirty="0"/>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44" name="Content Placeholder 43">
            <a:extLst>
              <a:ext uri="{FF2B5EF4-FFF2-40B4-BE49-F238E27FC236}">
                <a16:creationId xmlns:a16="http://schemas.microsoft.com/office/drawing/2014/main" id="{F0395CA5-BBF1-F71D-FC44-58F340DD3EB5}"/>
              </a:ext>
            </a:extLst>
          </p:cNvPr>
          <p:cNvPicPr>
            <a:picLocks noGrp="1" noChangeAspect="1"/>
          </p:cNvPicPr>
          <p:nvPr>
            <p:ph idx="1"/>
          </p:nvPr>
        </p:nvPicPr>
        <p:blipFill>
          <a:blip r:embed="rId3"/>
          <a:stretch>
            <a:fillRect/>
          </a:stretch>
        </p:blipFill>
        <p:spPr>
          <a:xfrm>
            <a:off x="1495425" y="2057398"/>
            <a:ext cx="11639550" cy="4152900"/>
          </a:xfrm>
        </p:spPr>
      </p:pic>
    </p:spTree>
    <p:extLst>
      <p:ext uri="{BB962C8B-B14F-4D97-AF65-F5344CB8AC3E}">
        <p14:creationId xmlns:p14="http://schemas.microsoft.com/office/powerpoint/2010/main" val="39730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51136-0CD0-F492-F131-E05C921B0978}"/>
              </a:ext>
            </a:extLst>
          </p:cNvPr>
          <p:cNvSpPr>
            <a:spLocks noGrp="1"/>
          </p:cNvSpPr>
          <p:nvPr>
            <p:ph type="title"/>
          </p:nvPr>
        </p:nvSpPr>
        <p:spPr/>
        <p:txBody>
          <a:bodyPr/>
          <a:lstStyle/>
          <a:p>
            <a:r>
              <a:rPr lang="en-US" dirty="0"/>
              <a:t>Grouping example 1</a:t>
            </a:r>
          </a:p>
        </p:txBody>
      </p:sp>
      <p:sp>
        <p:nvSpPr>
          <p:cNvPr id="3" name="Content Placeholder 2">
            <a:extLst>
              <a:ext uri="{FF2B5EF4-FFF2-40B4-BE49-F238E27FC236}">
                <a16:creationId xmlns:a16="http://schemas.microsoft.com/office/drawing/2014/main" id="{75267620-E751-E875-45CA-B6B6AAE3A226}"/>
              </a:ext>
            </a:extLst>
          </p:cNvPr>
          <p:cNvSpPr>
            <a:spLocks noGrp="1"/>
          </p:cNvSpPr>
          <p:nvPr>
            <p:ph idx="1"/>
          </p:nvPr>
        </p:nvSpPr>
        <p:spPr>
          <a:xfrm>
            <a:off x="685800" y="5830958"/>
            <a:ext cx="13258799" cy="1364076"/>
          </a:xfrm>
        </p:spPr>
        <p:txBody>
          <a:bodyPr>
            <a:normAutofit/>
          </a:bodyPr>
          <a:lstStyle/>
          <a:p>
            <a:r>
              <a:rPr lang="en-US" dirty="0">
                <a:solidFill>
                  <a:schemeClr val="accent1"/>
                </a:solidFill>
              </a:rPr>
              <a:t>1.</a:t>
            </a:r>
            <a:r>
              <a:rPr lang="en-US" b="0" dirty="0"/>
              <a:t>This operation is stateful so it introduces a state store. You can access that state store externally.</a:t>
            </a:r>
          </a:p>
          <a:p>
            <a:r>
              <a:rPr lang="en-US" dirty="0">
                <a:solidFill>
                  <a:schemeClr val="accent1"/>
                </a:solidFill>
              </a:rPr>
              <a:t>2. </a:t>
            </a:r>
            <a:r>
              <a:rPr lang="en-US" b="0" dirty="0"/>
              <a:t>This operation creates a </a:t>
            </a:r>
            <a:r>
              <a:rPr lang="en-US" b="0" dirty="0" err="1"/>
              <a:t>KTable</a:t>
            </a:r>
            <a:r>
              <a:rPr lang="en-US" b="0" dirty="0"/>
              <a:t> </a:t>
            </a:r>
            <a:r>
              <a:rPr lang="en-US" b="0" dirty="0" err="1">
                <a:solidFill>
                  <a:schemeClr val="accent1"/>
                </a:solidFill>
                <a:latin typeface="Consolas" panose="020B0609020204030204" pitchFamily="49" charset="0"/>
              </a:rPr>
              <a:t>customerId</a:t>
            </a:r>
            <a:r>
              <a:rPr lang="en-US" b="0" dirty="0">
                <a:solidFill>
                  <a:schemeClr val="accent1"/>
                </a:solidFill>
                <a:latin typeface="Consolas" panose="020B0609020204030204" pitchFamily="49" charset="0"/>
              </a:rPr>
              <a:t> -&gt; </a:t>
            </a:r>
            <a:r>
              <a:rPr lang="en-US" b="0" dirty="0" err="1">
                <a:solidFill>
                  <a:schemeClr val="accent1"/>
                </a:solidFill>
                <a:latin typeface="Consolas" panose="020B0609020204030204" pitchFamily="49" charset="0"/>
              </a:rPr>
              <a:t>countOfPurchases</a:t>
            </a:r>
            <a:r>
              <a:rPr lang="en-US" b="0" dirty="0"/>
              <a:t>.</a:t>
            </a:r>
          </a:p>
          <a:p>
            <a:r>
              <a:rPr lang="en-US" dirty="0">
                <a:solidFill>
                  <a:schemeClr val="accent1"/>
                </a:solidFill>
              </a:rPr>
              <a:t>3. </a:t>
            </a:r>
            <a:r>
              <a:rPr lang="en-US" b="0" dirty="0"/>
              <a:t>Convert the </a:t>
            </a:r>
            <a:r>
              <a:rPr lang="en-US" b="0" dirty="0" err="1"/>
              <a:t>KTable</a:t>
            </a:r>
            <a:r>
              <a:rPr lang="en-US" b="0" dirty="0"/>
              <a:t> to a new stream which could be serialized to some new topic.</a:t>
            </a:r>
          </a:p>
        </p:txBody>
      </p:sp>
      <p:pic>
        <p:nvPicPr>
          <p:cNvPr id="8" name="Picture 7">
            <a:extLst>
              <a:ext uri="{FF2B5EF4-FFF2-40B4-BE49-F238E27FC236}">
                <a16:creationId xmlns:a16="http://schemas.microsoft.com/office/drawing/2014/main" id="{1BFF15DE-87BB-B93F-C4EA-BD02F88B5058}"/>
              </a:ext>
            </a:extLst>
          </p:cNvPr>
          <p:cNvPicPr>
            <a:picLocks noChangeAspect="1"/>
          </p:cNvPicPr>
          <p:nvPr/>
        </p:nvPicPr>
        <p:blipFill>
          <a:blip r:embed="rId2"/>
          <a:stretch>
            <a:fillRect/>
          </a:stretch>
        </p:blipFill>
        <p:spPr>
          <a:xfrm>
            <a:off x="457198" y="1590711"/>
            <a:ext cx="13716000" cy="3962400"/>
          </a:xfrm>
          <a:prstGeom prst="rect">
            <a:avLst/>
          </a:prstGeom>
        </p:spPr>
      </p:pic>
      <p:sp>
        <p:nvSpPr>
          <p:cNvPr id="5" name="Text Placeholder 4">
            <a:extLst>
              <a:ext uri="{FF2B5EF4-FFF2-40B4-BE49-F238E27FC236}">
                <a16:creationId xmlns:a16="http://schemas.microsoft.com/office/drawing/2014/main" id="{871633FE-AE49-4F61-4A66-F99D5DDBFD7E}"/>
              </a:ext>
            </a:extLst>
          </p:cNvPr>
          <p:cNvSpPr>
            <a:spLocks noGrp="1"/>
          </p:cNvSpPr>
          <p:nvPr>
            <p:ph type="body" sz="quarter" idx="11"/>
          </p:nvPr>
        </p:nvSpPr>
        <p:spPr/>
        <p:txBody>
          <a:bodyPr/>
          <a:lstStyle/>
          <a:p>
            <a:r>
              <a:rPr lang="en-US" dirty="0">
                <a:solidFill>
                  <a:schemeClr val="accent1"/>
                </a:solidFill>
              </a:rPr>
              <a:t>Count the number of purchases by customer</a:t>
            </a:r>
          </a:p>
        </p:txBody>
      </p:sp>
      <p:sp>
        <p:nvSpPr>
          <p:cNvPr id="9" name="Content Placeholder 3">
            <a:extLst>
              <a:ext uri="{FF2B5EF4-FFF2-40B4-BE49-F238E27FC236}">
                <a16:creationId xmlns:a16="http://schemas.microsoft.com/office/drawing/2014/main" id="{89141DB1-AF27-52C1-750D-A7583E9956DC}"/>
              </a:ext>
            </a:extLst>
          </p:cNvPr>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223159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51136-0CD0-F492-F131-E05C921B0978}"/>
              </a:ext>
            </a:extLst>
          </p:cNvPr>
          <p:cNvSpPr>
            <a:spLocks noGrp="1"/>
          </p:cNvSpPr>
          <p:nvPr>
            <p:ph type="title"/>
          </p:nvPr>
        </p:nvSpPr>
        <p:spPr/>
        <p:txBody>
          <a:bodyPr/>
          <a:lstStyle/>
          <a:p>
            <a:r>
              <a:rPr lang="en-US" dirty="0"/>
              <a:t>Grouping example 2</a:t>
            </a:r>
          </a:p>
        </p:txBody>
      </p:sp>
      <p:sp>
        <p:nvSpPr>
          <p:cNvPr id="3" name="Content Placeholder 2">
            <a:extLst>
              <a:ext uri="{FF2B5EF4-FFF2-40B4-BE49-F238E27FC236}">
                <a16:creationId xmlns:a16="http://schemas.microsoft.com/office/drawing/2014/main" id="{75267620-E751-E875-45CA-B6B6AAE3A226}"/>
              </a:ext>
            </a:extLst>
          </p:cNvPr>
          <p:cNvSpPr>
            <a:spLocks noGrp="1"/>
          </p:cNvSpPr>
          <p:nvPr>
            <p:ph idx="1"/>
          </p:nvPr>
        </p:nvSpPr>
        <p:spPr>
          <a:xfrm>
            <a:off x="685800" y="5830958"/>
            <a:ext cx="13258799" cy="1364076"/>
          </a:xfrm>
        </p:spPr>
        <p:txBody>
          <a:bodyPr>
            <a:normAutofit/>
          </a:bodyPr>
          <a:lstStyle/>
          <a:p>
            <a:r>
              <a:rPr lang="en-US" dirty="0">
                <a:solidFill>
                  <a:schemeClr val="accent1"/>
                </a:solidFill>
              </a:rPr>
              <a:t>1. </a:t>
            </a:r>
            <a:r>
              <a:rPr lang="en-US" b="0" dirty="0"/>
              <a:t>Triggers a repartition. This operation will automatically introduce an intermediate topic.</a:t>
            </a:r>
          </a:p>
        </p:txBody>
      </p:sp>
      <p:sp>
        <p:nvSpPr>
          <p:cNvPr id="9" name="Content Placeholder 3">
            <a:extLst>
              <a:ext uri="{FF2B5EF4-FFF2-40B4-BE49-F238E27FC236}">
                <a16:creationId xmlns:a16="http://schemas.microsoft.com/office/drawing/2014/main" id="{89141DB1-AF27-52C1-750D-A7583E9956DC}"/>
              </a:ext>
            </a:extLst>
          </p:cNvPr>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
        <p:nvSpPr>
          <p:cNvPr id="5" name="Text Placeholder 4">
            <a:extLst>
              <a:ext uri="{FF2B5EF4-FFF2-40B4-BE49-F238E27FC236}">
                <a16:creationId xmlns:a16="http://schemas.microsoft.com/office/drawing/2014/main" id="{871633FE-AE49-4F61-4A66-F99D5DDBFD7E}"/>
              </a:ext>
            </a:extLst>
          </p:cNvPr>
          <p:cNvSpPr>
            <a:spLocks noGrp="1"/>
          </p:cNvSpPr>
          <p:nvPr>
            <p:ph type="body" sz="quarter" idx="11"/>
          </p:nvPr>
        </p:nvSpPr>
        <p:spPr/>
        <p:txBody>
          <a:bodyPr/>
          <a:lstStyle/>
          <a:p>
            <a:r>
              <a:rPr lang="en-US" dirty="0">
                <a:solidFill>
                  <a:schemeClr val="accent1"/>
                </a:solidFill>
              </a:rPr>
              <a:t>Count the number of purchases by country</a:t>
            </a:r>
          </a:p>
        </p:txBody>
      </p:sp>
      <p:pic>
        <p:nvPicPr>
          <p:cNvPr id="7" name="Picture 6">
            <a:extLst>
              <a:ext uri="{FF2B5EF4-FFF2-40B4-BE49-F238E27FC236}">
                <a16:creationId xmlns:a16="http://schemas.microsoft.com/office/drawing/2014/main" id="{35EE4760-74C0-5B3C-90F6-B964FD69197A}"/>
              </a:ext>
            </a:extLst>
          </p:cNvPr>
          <p:cNvPicPr>
            <a:picLocks noChangeAspect="1"/>
          </p:cNvPicPr>
          <p:nvPr/>
        </p:nvPicPr>
        <p:blipFill>
          <a:blip r:embed="rId2"/>
          <a:stretch>
            <a:fillRect/>
          </a:stretch>
        </p:blipFill>
        <p:spPr>
          <a:xfrm>
            <a:off x="457200" y="2057436"/>
            <a:ext cx="13716000" cy="3028950"/>
          </a:xfrm>
          <a:prstGeom prst="rect">
            <a:avLst/>
          </a:prstGeom>
        </p:spPr>
      </p:pic>
    </p:spTree>
    <p:extLst>
      <p:ext uri="{BB962C8B-B14F-4D97-AF65-F5344CB8AC3E}">
        <p14:creationId xmlns:p14="http://schemas.microsoft.com/office/powerpoint/2010/main" val="1682277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51136-0CD0-F492-F131-E05C921B0978}"/>
              </a:ext>
            </a:extLst>
          </p:cNvPr>
          <p:cNvSpPr>
            <a:spLocks noGrp="1"/>
          </p:cNvSpPr>
          <p:nvPr>
            <p:ph type="title"/>
          </p:nvPr>
        </p:nvSpPr>
        <p:spPr/>
        <p:txBody>
          <a:bodyPr/>
          <a:lstStyle/>
          <a:p>
            <a:r>
              <a:rPr lang="en-US" dirty="0"/>
              <a:t>Grouping example 3</a:t>
            </a:r>
          </a:p>
        </p:txBody>
      </p:sp>
      <p:sp>
        <p:nvSpPr>
          <p:cNvPr id="3" name="Content Placeholder 2">
            <a:extLst>
              <a:ext uri="{FF2B5EF4-FFF2-40B4-BE49-F238E27FC236}">
                <a16:creationId xmlns:a16="http://schemas.microsoft.com/office/drawing/2014/main" id="{75267620-E751-E875-45CA-B6B6AAE3A226}"/>
              </a:ext>
            </a:extLst>
          </p:cNvPr>
          <p:cNvSpPr>
            <a:spLocks noGrp="1"/>
          </p:cNvSpPr>
          <p:nvPr>
            <p:ph idx="1"/>
          </p:nvPr>
        </p:nvSpPr>
        <p:spPr>
          <a:xfrm>
            <a:off x="685800" y="5830958"/>
            <a:ext cx="13258799" cy="1364076"/>
          </a:xfrm>
        </p:spPr>
        <p:txBody>
          <a:bodyPr>
            <a:normAutofit/>
          </a:bodyPr>
          <a:lstStyle/>
          <a:p>
            <a:r>
              <a:rPr lang="en-US" dirty="0">
                <a:solidFill>
                  <a:schemeClr val="accent1"/>
                </a:solidFill>
              </a:rPr>
              <a:t>1. </a:t>
            </a:r>
            <a:r>
              <a:rPr lang="en-US" b="0" dirty="0"/>
              <a:t>Reduce operation takes 2 event values and produces a new value of the same type.</a:t>
            </a:r>
          </a:p>
        </p:txBody>
      </p:sp>
      <p:sp>
        <p:nvSpPr>
          <p:cNvPr id="9" name="Content Placeholder 3">
            <a:extLst>
              <a:ext uri="{FF2B5EF4-FFF2-40B4-BE49-F238E27FC236}">
                <a16:creationId xmlns:a16="http://schemas.microsoft.com/office/drawing/2014/main" id="{89141DB1-AF27-52C1-750D-A7583E9956DC}"/>
              </a:ext>
            </a:extLst>
          </p:cNvPr>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
        <p:nvSpPr>
          <p:cNvPr id="5" name="Text Placeholder 4">
            <a:extLst>
              <a:ext uri="{FF2B5EF4-FFF2-40B4-BE49-F238E27FC236}">
                <a16:creationId xmlns:a16="http://schemas.microsoft.com/office/drawing/2014/main" id="{871633FE-AE49-4F61-4A66-F99D5DDBFD7E}"/>
              </a:ext>
            </a:extLst>
          </p:cNvPr>
          <p:cNvSpPr>
            <a:spLocks noGrp="1"/>
          </p:cNvSpPr>
          <p:nvPr>
            <p:ph type="body" sz="quarter" idx="11"/>
          </p:nvPr>
        </p:nvSpPr>
        <p:spPr/>
        <p:txBody>
          <a:bodyPr/>
          <a:lstStyle/>
          <a:p>
            <a:r>
              <a:rPr lang="en-US" dirty="0">
                <a:solidFill>
                  <a:schemeClr val="accent1"/>
                </a:solidFill>
              </a:rPr>
              <a:t>Calculate total purchase value for each customer</a:t>
            </a:r>
          </a:p>
        </p:txBody>
      </p:sp>
      <p:pic>
        <p:nvPicPr>
          <p:cNvPr id="8" name="Picture 7">
            <a:extLst>
              <a:ext uri="{FF2B5EF4-FFF2-40B4-BE49-F238E27FC236}">
                <a16:creationId xmlns:a16="http://schemas.microsoft.com/office/drawing/2014/main" id="{BEE274FF-12B6-DE9D-5BE3-B107D92E3F1B}"/>
              </a:ext>
            </a:extLst>
          </p:cNvPr>
          <p:cNvPicPr>
            <a:picLocks noChangeAspect="1"/>
          </p:cNvPicPr>
          <p:nvPr/>
        </p:nvPicPr>
        <p:blipFill>
          <a:blip r:embed="rId2"/>
          <a:stretch>
            <a:fillRect/>
          </a:stretch>
        </p:blipFill>
        <p:spPr>
          <a:xfrm>
            <a:off x="457200" y="2036004"/>
            <a:ext cx="13716000" cy="3638550"/>
          </a:xfrm>
          <a:prstGeom prst="rect">
            <a:avLst/>
          </a:prstGeom>
        </p:spPr>
      </p:pic>
    </p:spTree>
    <p:extLst>
      <p:ext uri="{BB962C8B-B14F-4D97-AF65-F5344CB8AC3E}">
        <p14:creationId xmlns:p14="http://schemas.microsoft.com/office/powerpoint/2010/main" val="17241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B7B624-DA21-559F-1F9D-2C5B0B601BDD}"/>
              </a:ext>
            </a:extLst>
          </p:cNvPr>
          <p:cNvPicPr>
            <a:picLocks noChangeAspect="1"/>
          </p:cNvPicPr>
          <p:nvPr/>
        </p:nvPicPr>
        <p:blipFill>
          <a:blip r:embed="rId3"/>
          <a:stretch>
            <a:fillRect/>
          </a:stretch>
        </p:blipFill>
        <p:spPr>
          <a:xfrm>
            <a:off x="457200" y="3190772"/>
            <a:ext cx="13716000" cy="3943350"/>
          </a:xfrm>
          <a:prstGeom prst="rect">
            <a:avLst/>
          </a:prstGeom>
        </p:spPr>
      </p:pic>
      <p:sp>
        <p:nvSpPr>
          <p:cNvPr id="2" name="Title 1">
            <a:extLst>
              <a:ext uri="{FF2B5EF4-FFF2-40B4-BE49-F238E27FC236}">
                <a16:creationId xmlns:a16="http://schemas.microsoft.com/office/drawing/2014/main" id="{50F51136-0CD0-F492-F131-E05C921B0978}"/>
              </a:ext>
            </a:extLst>
          </p:cNvPr>
          <p:cNvSpPr>
            <a:spLocks noGrp="1"/>
          </p:cNvSpPr>
          <p:nvPr>
            <p:ph type="title"/>
          </p:nvPr>
        </p:nvSpPr>
        <p:spPr/>
        <p:txBody>
          <a:bodyPr/>
          <a:lstStyle/>
          <a:p>
            <a:r>
              <a:rPr lang="en-US" dirty="0"/>
              <a:t>Grouping example 4</a:t>
            </a:r>
          </a:p>
        </p:txBody>
      </p:sp>
      <p:sp>
        <p:nvSpPr>
          <p:cNvPr id="3" name="Content Placeholder 2">
            <a:extLst>
              <a:ext uri="{FF2B5EF4-FFF2-40B4-BE49-F238E27FC236}">
                <a16:creationId xmlns:a16="http://schemas.microsoft.com/office/drawing/2014/main" id="{75267620-E751-E875-45CA-B6B6AAE3A226}"/>
              </a:ext>
            </a:extLst>
          </p:cNvPr>
          <p:cNvSpPr>
            <a:spLocks noGrp="1"/>
          </p:cNvSpPr>
          <p:nvPr>
            <p:ph idx="1"/>
          </p:nvPr>
        </p:nvSpPr>
        <p:spPr>
          <a:xfrm>
            <a:off x="685799" y="2160106"/>
            <a:ext cx="13258799" cy="318051"/>
          </a:xfrm>
        </p:spPr>
        <p:txBody>
          <a:bodyPr>
            <a:normAutofit/>
          </a:bodyPr>
          <a:lstStyle/>
          <a:p>
            <a:r>
              <a:rPr lang="en-US" b="0" dirty="0"/>
              <a:t>This will be most difficult. We need to introduce a new record type. </a:t>
            </a:r>
          </a:p>
        </p:txBody>
      </p:sp>
      <p:sp>
        <p:nvSpPr>
          <p:cNvPr id="9" name="Content Placeholder 3">
            <a:extLst>
              <a:ext uri="{FF2B5EF4-FFF2-40B4-BE49-F238E27FC236}">
                <a16:creationId xmlns:a16="http://schemas.microsoft.com/office/drawing/2014/main" id="{89141DB1-AF27-52C1-750D-A7583E9956DC}"/>
              </a:ext>
            </a:extLst>
          </p:cNvPr>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
        <p:nvSpPr>
          <p:cNvPr id="5" name="Text Placeholder 4">
            <a:extLst>
              <a:ext uri="{FF2B5EF4-FFF2-40B4-BE49-F238E27FC236}">
                <a16:creationId xmlns:a16="http://schemas.microsoft.com/office/drawing/2014/main" id="{871633FE-AE49-4F61-4A66-F99D5DDBFD7E}"/>
              </a:ext>
            </a:extLst>
          </p:cNvPr>
          <p:cNvSpPr>
            <a:spLocks noGrp="1"/>
          </p:cNvSpPr>
          <p:nvPr>
            <p:ph type="body" sz="quarter" idx="11"/>
          </p:nvPr>
        </p:nvSpPr>
        <p:spPr>
          <a:xfrm>
            <a:off x="685800" y="1312863"/>
            <a:ext cx="9147313" cy="566737"/>
          </a:xfrm>
        </p:spPr>
        <p:txBody>
          <a:bodyPr>
            <a:normAutofit fontScale="92500"/>
          </a:bodyPr>
          <a:lstStyle/>
          <a:p>
            <a:r>
              <a:rPr lang="en-US" dirty="0">
                <a:solidFill>
                  <a:schemeClr val="accent1"/>
                </a:solidFill>
              </a:rPr>
              <a:t>Calculate total purchase value and quantity sold for each product</a:t>
            </a:r>
          </a:p>
        </p:txBody>
      </p:sp>
      <p:sp>
        <p:nvSpPr>
          <p:cNvPr id="7" name="Content Placeholder 2">
            <a:extLst>
              <a:ext uri="{FF2B5EF4-FFF2-40B4-BE49-F238E27FC236}">
                <a16:creationId xmlns:a16="http://schemas.microsoft.com/office/drawing/2014/main" id="{319494F0-C0B2-E537-C769-89B75D0EAB21}"/>
              </a:ext>
            </a:extLst>
          </p:cNvPr>
          <p:cNvSpPr txBox="1">
            <a:spLocks/>
          </p:cNvSpPr>
          <p:nvPr/>
        </p:nvSpPr>
        <p:spPr>
          <a:xfrm>
            <a:off x="685798" y="3260659"/>
            <a:ext cx="13258799" cy="318051"/>
          </a:xfrm>
          <a:prstGeom prst="rect">
            <a:avLst/>
          </a:prstGeom>
        </p:spPr>
        <p:txBody>
          <a:bodyPr vert="horz" lIns="0" tIns="0" rIns="0" bIns="0" rtlCol="0">
            <a:normAutofit/>
          </a:bodyP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b="0" dirty="0">
                <a:solidFill>
                  <a:schemeClr val="accent1"/>
                </a:solidFill>
              </a:rPr>
              <a:t>purchase-</a:t>
            </a:r>
            <a:r>
              <a:rPr lang="en-US" b="0" dirty="0" err="1">
                <a:solidFill>
                  <a:schemeClr val="accent1"/>
                </a:solidFill>
              </a:rPr>
              <a:t>totals.avsc</a:t>
            </a:r>
            <a:endParaRPr lang="en-US" b="0" dirty="0">
              <a:solidFill>
                <a:schemeClr val="accent1"/>
              </a:solidFill>
            </a:endParaRPr>
          </a:p>
        </p:txBody>
      </p:sp>
    </p:spTree>
    <p:extLst>
      <p:ext uri="{BB962C8B-B14F-4D97-AF65-F5344CB8AC3E}">
        <p14:creationId xmlns:p14="http://schemas.microsoft.com/office/powerpoint/2010/main" val="259494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51136-0CD0-F492-F131-E05C921B0978}"/>
              </a:ext>
            </a:extLst>
          </p:cNvPr>
          <p:cNvSpPr>
            <a:spLocks noGrp="1"/>
          </p:cNvSpPr>
          <p:nvPr>
            <p:ph type="title"/>
          </p:nvPr>
        </p:nvSpPr>
        <p:spPr/>
        <p:txBody>
          <a:bodyPr/>
          <a:lstStyle/>
          <a:p>
            <a:r>
              <a:rPr lang="en-US" dirty="0"/>
              <a:t>Grouping example 4</a:t>
            </a:r>
          </a:p>
        </p:txBody>
      </p:sp>
      <p:sp>
        <p:nvSpPr>
          <p:cNvPr id="9" name="Content Placeholder 3">
            <a:extLst>
              <a:ext uri="{FF2B5EF4-FFF2-40B4-BE49-F238E27FC236}">
                <a16:creationId xmlns:a16="http://schemas.microsoft.com/office/drawing/2014/main" id="{89141DB1-AF27-52C1-750D-A7583E9956DC}"/>
              </a:ext>
            </a:extLst>
          </p:cNvPr>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
        <p:nvSpPr>
          <p:cNvPr id="5" name="Text Placeholder 4">
            <a:extLst>
              <a:ext uri="{FF2B5EF4-FFF2-40B4-BE49-F238E27FC236}">
                <a16:creationId xmlns:a16="http://schemas.microsoft.com/office/drawing/2014/main" id="{871633FE-AE49-4F61-4A66-F99D5DDBFD7E}"/>
              </a:ext>
            </a:extLst>
          </p:cNvPr>
          <p:cNvSpPr>
            <a:spLocks noGrp="1"/>
          </p:cNvSpPr>
          <p:nvPr>
            <p:ph type="body" sz="quarter" idx="11"/>
          </p:nvPr>
        </p:nvSpPr>
        <p:spPr/>
        <p:txBody>
          <a:bodyPr>
            <a:normAutofit fontScale="92500"/>
          </a:bodyPr>
          <a:lstStyle/>
          <a:p>
            <a:r>
              <a:rPr lang="en-US" dirty="0">
                <a:solidFill>
                  <a:schemeClr val="accent1"/>
                </a:solidFill>
              </a:rPr>
              <a:t>Calculating </a:t>
            </a:r>
            <a:r>
              <a:rPr lang="en-US" dirty="0" err="1">
                <a:solidFill>
                  <a:schemeClr val="accent1"/>
                </a:solidFill>
              </a:rPr>
              <a:t>ProductPurchaseTotals</a:t>
            </a:r>
            <a:r>
              <a:rPr lang="en-US" dirty="0">
                <a:solidFill>
                  <a:schemeClr val="accent1"/>
                </a:solidFill>
              </a:rPr>
              <a:t> requires </a:t>
            </a:r>
            <a:r>
              <a:rPr lang="en-US" dirty="0">
                <a:solidFill>
                  <a:schemeClr val="accent1"/>
                </a:solidFill>
                <a:latin typeface="Consolas" panose="020B0609020204030204" pitchFamily="49" charset="0"/>
              </a:rPr>
              <a:t>.aggregate()</a:t>
            </a:r>
          </a:p>
        </p:txBody>
      </p:sp>
      <p:pic>
        <p:nvPicPr>
          <p:cNvPr id="11" name="Picture 10">
            <a:extLst>
              <a:ext uri="{FF2B5EF4-FFF2-40B4-BE49-F238E27FC236}">
                <a16:creationId xmlns:a16="http://schemas.microsoft.com/office/drawing/2014/main" id="{CFFAD455-B3FE-8AD9-197B-D0087DCCF57A}"/>
              </a:ext>
            </a:extLst>
          </p:cNvPr>
          <p:cNvPicPr>
            <a:picLocks noChangeAspect="1"/>
          </p:cNvPicPr>
          <p:nvPr/>
        </p:nvPicPr>
        <p:blipFill>
          <a:blip r:embed="rId3"/>
          <a:stretch>
            <a:fillRect/>
          </a:stretch>
        </p:blipFill>
        <p:spPr>
          <a:xfrm>
            <a:off x="457200" y="1879600"/>
            <a:ext cx="13716000" cy="3943350"/>
          </a:xfrm>
          <a:prstGeom prst="rect">
            <a:avLst/>
          </a:prstGeom>
        </p:spPr>
      </p:pic>
      <p:sp>
        <p:nvSpPr>
          <p:cNvPr id="12" name="TextBox 11">
            <a:extLst>
              <a:ext uri="{FF2B5EF4-FFF2-40B4-BE49-F238E27FC236}">
                <a16:creationId xmlns:a16="http://schemas.microsoft.com/office/drawing/2014/main" id="{0D0A8EF8-D394-2C36-7D16-B6A8496F8F59}"/>
              </a:ext>
            </a:extLst>
          </p:cNvPr>
          <p:cNvSpPr txBox="1"/>
          <p:nvPr/>
        </p:nvSpPr>
        <p:spPr>
          <a:xfrm>
            <a:off x="685799" y="5689056"/>
            <a:ext cx="13487401" cy="1426031"/>
          </a:xfrm>
          <a:prstGeom prst="rect">
            <a:avLst/>
          </a:prstGeom>
          <a:noFill/>
        </p:spPr>
        <p:txBody>
          <a:bodyPr wrap="square" rtlCol="0">
            <a:spAutoFit/>
          </a:bodyPr>
          <a:lstStyle/>
          <a:p>
            <a:pPr algn="l">
              <a:spcAft>
                <a:spcPts val="400"/>
              </a:spcAft>
            </a:pPr>
            <a:r>
              <a:rPr lang="en-US" sz="2000" b="1" dirty="0">
                <a:solidFill>
                  <a:schemeClr val="accent1"/>
                </a:solidFill>
              </a:rPr>
              <a:t>1. </a:t>
            </a:r>
            <a:r>
              <a:rPr lang="en-US" sz="2000" dirty="0"/>
              <a:t>Different key is required</a:t>
            </a:r>
          </a:p>
          <a:p>
            <a:pPr algn="l">
              <a:spcAft>
                <a:spcPts val="400"/>
              </a:spcAft>
            </a:pPr>
            <a:r>
              <a:rPr lang="en-US" sz="2000" b="1" dirty="0">
                <a:solidFill>
                  <a:schemeClr val="accent1"/>
                </a:solidFill>
              </a:rPr>
              <a:t>2. </a:t>
            </a:r>
            <a:r>
              <a:rPr lang="en-US" sz="2000" dirty="0"/>
              <a:t>Initial aggregation state</a:t>
            </a:r>
          </a:p>
          <a:p>
            <a:pPr algn="l">
              <a:spcAft>
                <a:spcPts val="400"/>
              </a:spcAft>
            </a:pPr>
            <a:r>
              <a:rPr lang="en-US" sz="2000" b="1" dirty="0">
                <a:solidFill>
                  <a:schemeClr val="accent1"/>
                </a:solidFill>
              </a:rPr>
              <a:t>3. </a:t>
            </a:r>
            <a:r>
              <a:rPr lang="en-US" sz="2000" dirty="0"/>
              <a:t>Aggregation logic. Could be a lambda, but we will use a separate class. Implement </a:t>
            </a:r>
            <a:r>
              <a:rPr lang="en-US" sz="2000" dirty="0" err="1">
                <a:solidFill>
                  <a:schemeClr val="accent1"/>
                </a:solidFill>
                <a:latin typeface="Consolas" panose="020B0609020204030204" pitchFamily="49" charset="0"/>
              </a:rPr>
              <a:t>org.apache.kafka.streams.kstream.Aggregator</a:t>
            </a:r>
            <a:r>
              <a:rPr lang="en-US" sz="2000" dirty="0"/>
              <a:t>.</a:t>
            </a:r>
          </a:p>
        </p:txBody>
      </p:sp>
    </p:spTree>
    <p:extLst>
      <p:ext uri="{BB962C8B-B14F-4D97-AF65-F5344CB8AC3E}">
        <p14:creationId xmlns:p14="http://schemas.microsoft.com/office/powerpoint/2010/main" val="10251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2903528-0466-B9C4-BAA1-7D85215AD082}"/>
              </a:ext>
            </a:extLst>
          </p:cNvPr>
          <p:cNvPicPr>
            <a:picLocks noChangeAspect="1"/>
          </p:cNvPicPr>
          <p:nvPr/>
        </p:nvPicPr>
        <p:blipFill>
          <a:blip r:embed="rId3"/>
          <a:stretch>
            <a:fillRect/>
          </a:stretch>
        </p:blipFill>
        <p:spPr>
          <a:xfrm>
            <a:off x="457200" y="1153838"/>
            <a:ext cx="13716000" cy="6972300"/>
          </a:xfrm>
          <a:prstGeom prst="rect">
            <a:avLst/>
          </a:prstGeom>
        </p:spPr>
      </p:pic>
      <p:sp>
        <p:nvSpPr>
          <p:cNvPr id="2" name="Title 1">
            <a:extLst>
              <a:ext uri="{FF2B5EF4-FFF2-40B4-BE49-F238E27FC236}">
                <a16:creationId xmlns:a16="http://schemas.microsoft.com/office/drawing/2014/main" id="{50F51136-0CD0-F492-F131-E05C921B0978}"/>
              </a:ext>
            </a:extLst>
          </p:cNvPr>
          <p:cNvSpPr>
            <a:spLocks noGrp="1"/>
          </p:cNvSpPr>
          <p:nvPr>
            <p:ph type="title"/>
          </p:nvPr>
        </p:nvSpPr>
        <p:spPr/>
        <p:txBody>
          <a:bodyPr/>
          <a:lstStyle/>
          <a:p>
            <a:r>
              <a:rPr lang="en-US" dirty="0"/>
              <a:t>Grouping example 4</a:t>
            </a:r>
          </a:p>
        </p:txBody>
      </p:sp>
      <p:sp>
        <p:nvSpPr>
          <p:cNvPr id="16" name="Content Placeholder 3">
            <a:extLst>
              <a:ext uri="{FF2B5EF4-FFF2-40B4-BE49-F238E27FC236}">
                <a16:creationId xmlns:a16="http://schemas.microsoft.com/office/drawing/2014/main" id="{12C72109-8B30-64AB-D3EA-D7710FAC249B}"/>
              </a:ext>
            </a:extLst>
          </p:cNvPr>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229899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a:t>Data locality</a:t>
            </a:r>
          </a:p>
        </p:txBody>
      </p:sp>
      <p:sp>
        <p:nvSpPr>
          <p:cNvPr id="18" name="Content Placeholder 17">
            <a:extLst>
              <a:ext uri="{FF2B5EF4-FFF2-40B4-BE49-F238E27FC236}">
                <a16:creationId xmlns:a16="http://schemas.microsoft.com/office/drawing/2014/main" id="{5D688254-3D58-CA70-C8BB-F0B043E2A77C}"/>
              </a:ext>
            </a:extLst>
          </p:cNvPr>
          <p:cNvSpPr>
            <a:spLocks noGrp="1"/>
          </p:cNvSpPr>
          <p:nvPr>
            <p:ph idx="1"/>
          </p:nvPr>
        </p:nvSpPr>
        <p:spPr>
          <a:xfrm>
            <a:off x="672547" y="2057399"/>
            <a:ext cx="13258799" cy="5121275"/>
          </a:xfrm>
        </p:spPr>
        <p:txBody>
          <a:bodyPr>
            <a:normAutofit/>
          </a:bodyPr>
          <a:lstStyle/>
          <a:p>
            <a:pPr marL="342900" indent="-342900">
              <a:buFont typeface="Arial" panose="020B0604020202020204" pitchFamily="34" charset="0"/>
              <a:buChar char="•"/>
            </a:pPr>
            <a:r>
              <a:rPr lang="en-US" sz="2400" dirty="0">
                <a:solidFill>
                  <a:schemeClr val="accent1"/>
                </a:solidFill>
              </a:rPr>
              <a:t>Data locality</a:t>
            </a:r>
            <a:r>
              <a:rPr lang="en-US" sz="2400" b="0" dirty="0">
                <a:solidFill>
                  <a:schemeClr val="accent1"/>
                </a:solidFill>
              </a:rPr>
              <a:t> </a:t>
            </a:r>
            <a:r>
              <a:rPr lang="en-US" sz="2400" b="0" dirty="0"/>
              <a:t>is critical for performance.</a:t>
            </a:r>
          </a:p>
          <a:p>
            <a:pPr marL="342900" indent="-342900">
              <a:buFont typeface="Arial" panose="020B0604020202020204" pitchFamily="34" charset="0"/>
              <a:buChar char="•"/>
            </a:pPr>
            <a:r>
              <a:rPr lang="en-US" sz="2400" b="0" dirty="0"/>
              <a:t>Key/value lookups are very fast but the added network latency is a serious bottleneck</a:t>
            </a:r>
          </a:p>
          <a:p>
            <a:pPr marL="342900" indent="-342900">
              <a:buFont typeface="Arial" panose="020B0604020202020204" pitchFamily="34" charset="0"/>
              <a:buChar char="•"/>
            </a:pPr>
            <a:r>
              <a:rPr lang="en-US" sz="2400" b="0" dirty="0"/>
              <a:t>The stateful processor should </a:t>
            </a:r>
            <a:r>
              <a:rPr lang="en-US" sz="2400" dirty="0">
                <a:solidFill>
                  <a:schemeClr val="accent1"/>
                </a:solidFill>
              </a:rPr>
              <a:t>ONLY use a local store</a:t>
            </a:r>
          </a:p>
          <a:p>
            <a:pPr marL="342900" indent="-342900">
              <a:buFont typeface="Arial" panose="020B0604020202020204" pitchFamily="34" charset="0"/>
              <a:buChar char="•"/>
            </a:pPr>
            <a:r>
              <a:rPr lang="en-US" sz="2400" dirty="0">
                <a:solidFill>
                  <a:schemeClr val="accent1"/>
                </a:solidFill>
              </a:rPr>
              <a:t>No data is shared</a:t>
            </a:r>
            <a:r>
              <a:rPr lang="en-US" sz="2400" b="0" dirty="0"/>
              <a:t> between processors</a:t>
            </a:r>
          </a:p>
          <a:p>
            <a:pPr marL="342900" indent="-342900">
              <a:buFont typeface="Arial" panose="020B0604020202020204" pitchFamily="34" charset="0"/>
              <a:buChar char="•"/>
            </a:pPr>
            <a:r>
              <a:rPr lang="en-US" sz="2400" b="0" dirty="0"/>
              <a:t>If one processor fails it has no impact on other processors</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376804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a:t>Failure recovery and fault tolerance</a:t>
            </a:r>
          </a:p>
        </p:txBody>
      </p:sp>
      <p:sp>
        <p:nvSpPr>
          <p:cNvPr id="18" name="Content Placeholder 17">
            <a:extLst>
              <a:ext uri="{FF2B5EF4-FFF2-40B4-BE49-F238E27FC236}">
                <a16:creationId xmlns:a16="http://schemas.microsoft.com/office/drawing/2014/main" id="{5D688254-3D58-CA70-C8BB-F0B043E2A77C}"/>
              </a:ext>
            </a:extLst>
          </p:cNvPr>
          <p:cNvSpPr>
            <a:spLocks noGrp="1"/>
          </p:cNvSpPr>
          <p:nvPr>
            <p:ph idx="1"/>
          </p:nvPr>
        </p:nvSpPr>
        <p:spPr>
          <a:xfrm>
            <a:off x="672547" y="2057399"/>
            <a:ext cx="13258799" cy="5121275"/>
          </a:xfrm>
        </p:spPr>
        <p:txBody>
          <a:bodyPr>
            <a:normAutofit/>
          </a:bodyPr>
          <a:lstStyle/>
          <a:p>
            <a:pPr marL="342900" indent="-342900">
              <a:buFont typeface="Arial" panose="020B0604020202020204" pitchFamily="34" charset="0"/>
              <a:buChar char="•"/>
            </a:pPr>
            <a:r>
              <a:rPr lang="en-US" sz="2400" b="0" dirty="0"/>
              <a:t>Each processor has a </a:t>
            </a:r>
            <a:r>
              <a:rPr lang="en-US" sz="2400" dirty="0">
                <a:solidFill>
                  <a:schemeClr val="accent1"/>
                </a:solidFill>
              </a:rPr>
              <a:t>local state store</a:t>
            </a:r>
            <a:endParaRPr lang="en-US" sz="2400" b="0" dirty="0"/>
          </a:p>
          <a:p>
            <a:pPr marL="342900" indent="-342900">
              <a:buFont typeface="Arial" panose="020B0604020202020204" pitchFamily="34" charset="0"/>
              <a:buChar char="•"/>
            </a:pPr>
            <a:r>
              <a:rPr lang="en-US" sz="2400" b="0" dirty="0"/>
              <a:t>Each state store is backed up by changelog topic in Kafka to back up the store state</a:t>
            </a:r>
          </a:p>
          <a:p>
            <a:pPr marL="342900" indent="-342900">
              <a:buFont typeface="Arial" panose="020B0604020202020204" pitchFamily="34" charset="0"/>
              <a:buChar char="•"/>
            </a:pPr>
            <a:r>
              <a:rPr lang="en-US" sz="2400" b="0" dirty="0"/>
              <a:t>That does not look like it's performant...</a:t>
            </a:r>
          </a:p>
          <a:p>
            <a:pPr marL="342900" indent="-342900">
              <a:buFont typeface="Arial" panose="020B0604020202020204" pitchFamily="34" charset="0"/>
              <a:buChar char="•"/>
            </a:pPr>
            <a:r>
              <a:rPr lang="en-US" sz="2400" b="0" dirty="0"/>
              <a:t>Actually it is:</a:t>
            </a:r>
          </a:p>
          <a:p>
            <a:pPr marL="571500" lvl="2" indent="-342900"/>
            <a:r>
              <a:rPr lang="en-US" sz="2400" b="0" dirty="0"/>
              <a:t>Records are produced in </a:t>
            </a:r>
            <a:r>
              <a:rPr lang="en-US" sz="2400" b="0" dirty="0">
                <a:solidFill>
                  <a:schemeClr val="accent1"/>
                </a:solidFill>
              </a:rPr>
              <a:t>batches</a:t>
            </a:r>
          </a:p>
          <a:p>
            <a:pPr marL="571500" lvl="2" indent="-342900"/>
            <a:r>
              <a:rPr lang="en-US" sz="2400" b="0" dirty="0">
                <a:solidFill>
                  <a:schemeClr val="accent1"/>
                </a:solidFill>
              </a:rPr>
              <a:t>Commits</a:t>
            </a:r>
            <a:r>
              <a:rPr lang="en-US" sz="2400" b="0" dirty="0"/>
              <a:t> are not sent for every records, these are </a:t>
            </a:r>
            <a:r>
              <a:rPr lang="en-US" sz="2400" b="0" dirty="0">
                <a:solidFill>
                  <a:schemeClr val="accent1"/>
                </a:solidFill>
              </a:rPr>
              <a:t>time based</a:t>
            </a:r>
          </a:p>
          <a:p>
            <a:pPr marL="571500" lvl="2" indent="-342900"/>
            <a:r>
              <a:rPr lang="en-US" sz="2400" b="0" dirty="0"/>
              <a:t>Only the </a:t>
            </a:r>
            <a:r>
              <a:rPr lang="en-US" sz="2400" b="0" dirty="0">
                <a:solidFill>
                  <a:schemeClr val="accent1"/>
                </a:solidFill>
              </a:rPr>
              <a:t>last values </a:t>
            </a:r>
            <a:r>
              <a:rPr lang="en-US" sz="2400" b="0" dirty="0"/>
              <a:t>are sent for some </a:t>
            </a:r>
            <a:r>
              <a:rPr lang="en-US" sz="2400" b="0" dirty="0">
                <a:solidFill>
                  <a:schemeClr val="accent1"/>
                </a:solidFill>
              </a:rPr>
              <a:t>particular key</a:t>
            </a:r>
          </a:p>
          <a:p>
            <a:pPr marL="571500" lvl="2" indent="-342900"/>
            <a:r>
              <a:rPr lang="en-US" sz="2400" b="0" dirty="0"/>
              <a:t>The changelog topics are </a:t>
            </a:r>
            <a:r>
              <a:rPr lang="en-US" sz="2400" b="0" dirty="0">
                <a:solidFill>
                  <a:schemeClr val="accent1"/>
                </a:solidFill>
              </a:rPr>
              <a:t>compacted</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225586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5D688254-3D58-CA70-C8BB-F0B043E2A77C}"/>
              </a:ext>
            </a:extLst>
          </p:cNvPr>
          <p:cNvSpPr>
            <a:spLocks noGrp="1"/>
          </p:cNvSpPr>
          <p:nvPr>
            <p:ph sz="half" idx="1"/>
          </p:nvPr>
        </p:nvSpPr>
        <p:spPr/>
        <p:txBody>
          <a:bodyPr>
            <a:normAutofit/>
          </a:bodyPr>
          <a:lstStyle/>
          <a:p>
            <a:r>
              <a:rPr lang="en-US" sz="2400" dirty="0">
                <a:solidFill>
                  <a:schemeClr val="accent1"/>
                </a:solidFill>
              </a:rPr>
              <a:t>At-least-once semantics</a:t>
            </a:r>
          </a:p>
          <a:p>
            <a:pPr algn="just">
              <a:lnSpc>
                <a:spcPct val="120000"/>
              </a:lnSpc>
            </a:pPr>
            <a:br>
              <a:rPr lang="en-US" sz="2400" b="0" dirty="0"/>
            </a:br>
            <a:r>
              <a:rPr lang="en-US" sz="2200" dirty="0"/>
              <a:t>Records are never lost but may be redelivered.</a:t>
            </a:r>
            <a:r>
              <a:rPr lang="en-US" sz="2200" b="0" dirty="0"/>
              <a:t> If your stream processing application fails, no data records are lost and fail to be processed, but *some data records may be re-read and therefore re-processed*. </a:t>
            </a:r>
          </a:p>
          <a:p>
            <a:pPr algn="just">
              <a:lnSpc>
                <a:spcPct val="120000"/>
              </a:lnSpc>
            </a:pPr>
            <a:r>
              <a:rPr lang="en-US" sz="2200" b="0" dirty="0"/>
              <a:t>At-least-once semantics is enabled by default (</a:t>
            </a:r>
            <a:r>
              <a:rPr lang="en-US" sz="2200" b="0" dirty="0" err="1">
                <a:solidFill>
                  <a:schemeClr val="accent1"/>
                </a:solidFill>
                <a:latin typeface="Consolas" panose="020B0609020204030204" pitchFamily="49" charset="0"/>
              </a:rPr>
              <a:t>processing.guarantee</a:t>
            </a:r>
            <a:r>
              <a:rPr lang="en-US" sz="2200" b="0" dirty="0">
                <a:solidFill>
                  <a:schemeClr val="accent1"/>
                </a:solidFill>
                <a:latin typeface="Consolas" panose="020B0609020204030204" pitchFamily="49" charset="0"/>
              </a:rPr>
              <a:t>="</a:t>
            </a:r>
            <a:r>
              <a:rPr lang="en-US" sz="2200" b="0" dirty="0" err="1">
                <a:solidFill>
                  <a:schemeClr val="accent1"/>
                </a:solidFill>
                <a:latin typeface="Consolas" panose="020B0609020204030204" pitchFamily="49" charset="0"/>
              </a:rPr>
              <a:t>at_least_once</a:t>
            </a:r>
            <a:r>
              <a:rPr lang="en-US" sz="2200" b="0" dirty="0">
                <a:solidFill>
                  <a:schemeClr val="accent1"/>
                </a:solidFill>
                <a:latin typeface="Consolas" panose="020B0609020204030204" pitchFamily="49" charset="0"/>
              </a:rPr>
              <a:t>"</a:t>
            </a:r>
            <a:r>
              <a:rPr lang="en-US" sz="2200" b="0" dirty="0"/>
              <a:t>) in your Streams configuration.</a:t>
            </a:r>
          </a:p>
        </p:txBody>
      </p:sp>
      <p:sp>
        <p:nvSpPr>
          <p:cNvPr id="2" name="Content Placeholder 1">
            <a:extLst>
              <a:ext uri="{FF2B5EF4-FFF2-40B4-BE49-F238E27FC236}">
                <a16:creationId xmlns:a16="http://schemas.microsoft.com/office/drawing/2014/main" id="{523658F7-F74C-B6D1-ECF1-41F91F110070}"/>
              </a:ext>
            </a:extLst>
          </p:cNvPr>
          <p:cNvSpPr>
            <a:spLocks noGrp="1"/>
          </p:cNvSpPr>
          <p:nvPr>
            <p:ph sz="half" idx="2"/>
          </p:nvPr>
        </p:nvSpPr>
        <p:spPr/>
        <p:txBody>
          <a:bodyPr>
            <a:normAutofit lnSpcReduction="10000"/>
          </a:bodyPr>
          <a:lstStyle/>
          <a:p>
            <a:pPr algn="just"/>
            <a:r>
              <a:rPr lang="en-US" sz="2400" dirty="0">
                <a:solidFill>
                  <a:schemeClr val="accent1"/>
                </a:solidFill>
              </a:rPr>
              <a:t>Exactly-once semantics</a:t>
            </a:r>
          </a:p>
          <a:p>
            <a:pPr algn="just">
              <a:lnSpc>
                <a:spcPct val="120000"/>
              </a:lnSpc>
            </a:pPr>
            <a:br>
              <a:rPr lang="en-US" sz="2400" dirty="0">
                <a:solidFill>
                  <a:schemeClr val="accent1"/>
                </a:solidFill>
              </a:rPr>
            </a:br>
            <a:r>
              <a:rPr lang="en-US" sz="2200" dirty="0"/>
              <a:t>Records are processed once</a:t>
            </a:r>
            <a:r>
              <a:rPr lang="en-US" sz="2200" b="0" dirty="0"/>
              <a:t>. Even if a producer sends a duplicate record, it is written to the broker exactly once. Exactly-once stream processing is the ability to execute a read-process-write operation exactly one time. All of the processing happens exactly once, including the processing and the materialized state created by the processing job that is written back to Kafka. </a:t>
            </a:r>
          </a:p>
          <a:p>
            <a:pPr algn="just">
              <a:lnSpc>
                <a:spcPct val="120000"/>
              </a:lnSpc>
            </a:pPr>
            <a:r>
              <a:rPr lang="en-US" sz="2200" b="0" dirty="0"/>
              <a:t>To enable exactly-once semantics, set </a:t>
            </a:r>
            <a:r>
              <a:rPr lang="en-US" sz="2200" b="0" dirty="0" err="1">
                <a:solidFill>
                  <a:schemeClr val="accent1"/>
                </a:solidFill>
                <a:latin typeface="Consolas" panose="020B0609020204030204" pitchFamily="49" charset="0"/>
              </a:rPr>
              <a:t>processing.guarantee</a:t>
            </a:r>
            <a:r>
              <a:rPr lang="en-US" sz="2200" b="0" dirty="0">
                <a:solidFill>
                  <a:schemeClr val="accent1"/>
                </a:solidFill>
                <a:latin typeface="Consolas" panose="020B0609020204030204" pitchFamily="49" charset="0"/>
              </a:rPr>
              <a:t>="exactly_once_v2"</a:t>
            </a:r>
            <a:r>
              <a:rPr lang="en-US" sz="2200" b="0" dirty="0"/>
              <a:t> in your Streams configuration.</a:t>
            </a:r>
          </a:p>
          <a:p>
            <a:pPr algn="just"/>
            <a:endParaRPr lang="en-US" sz="2400" dirty="0"/>
          </a:p>
        </p:txBody>
      </p:sp>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a:t>Processing guarantees</a:t>
            </a:r>
          </a:p>
        </p:txBody>
      </p:sp>
      <p:sp>
        <p:nvSpPr>
          <p:cNvPr id="4" name="Text Placeholder 3">
            <a:extLst>
              <a:ext uri="{FF2B5EF4-FFF2-40B4-BE49-F238E27FC236}">
                <a16:creationId xmlns:a16="http://schemas.microsoft.com/office/drawing/2014/main" id="{BED8C293-9526-2204-3316-FE6E5765E615}"/>
              </a:ext>
            </a:extLst>
          </p:cNvPr>
          <p:cNvSpPr>
            <a:spLocks noGrp="1"/>
          </p:cNvSpPr>
          <p:nvPr>
            <p:ph type="body" sz="quarter" idx="11"/>
          </p:nvPr>
        </p:nvSpPr>
        <p:spPr/>
        <p:txBody>
          <a:bodyPr/>
          <a:lstStyle/>
          <a:p>
            <a:endParaRPr lang="en-US"/>
          </a:p>
        </p:txBody>
      </p:sp>
      <p:sp>
        <p:nvSpPr>
          <p:cNvPr id="3" name="Content Placeholder 2">
            <a:extLst>
              <a:ext uri="{FF2B5EF4-FFF2-40B4-BE49-F238E27FC236}">
                <a16:creationId xmlns:a16="http://schemas.microsoft.com/office/drawing/2014/main" id="{C5259AE4-207C-CAD3-90F9-623E994DDC92}"/>
              </a:ext>
            </a:extLst>
          </p:cNvPr>
          <p:cNvSpPr>
            <a:spLocks noGrp="1"/>
          </p:cNvSpPr>
          <p:nvPr>
            <p:ph idx="10"/>
          </p:nvPr>
        </p:nvSpPr>
        <p:spPr/>
        <p:txBody>
          <a:bodyPr/>
          <a:lstStyle/>
          <a:p>
            <a:endParaRPr lang="en-US"/>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389984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86AD3BB-3DCB-C351-1416-3720980E5850}"/>
              </a:ext>
            </a:extLst>
          </p:cNvPr>
          <p:cNvPicPr>
            <a:picLocks noChangeAspect="1"/>
          </p:cNvPicPr>
          <p:nvPr/>
        </p:nvPicPr>
        <p:blipFill rotWithShape="1">
          <a:blip r:embed="rId3"/>
          <a:srcRect l="-743" t="16291"/>
          <a:stretch/>
        </p:blipFill>
        <p:spPr>
          <a:xfrm>
            <a:off x="474543" y="1075735"/>
            <a:ext cx="13681313" cy="4261678"/>
          </a:xfrm>
          <a:prstGeom prst="rect">
            <a:avLst/>
          </a:prstGeom>
        </p:spPr>
      </p:pic>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a:t>Windowed aggregation</a:t>
            </a:r>
          </a:p>
        </p:txBody>
      </p:sp>
      <p:sp>
        <p:nvSpPr>
          <p:cNvPr id="2" name="Content Placeholder 1">
            <a:extLst>
              <a:ext uri="{FF2B5EF4-FFF2-40B4-BE49-F238E27FC236}">
                <a16:creationId xmlns:a16="http://schemas.microsoft.com/office/drawing/2014/main" id="{523658F7-F74C-B6D1-ECF1-41F91F110070}"/>
              </a:ext>
            </a:extLst>
          </p:cNvPr>
          <p:cNvSpPr>
            <a:spLocks noGrp="1"/>
          </p:cNvSpPr>
          <p:nvPr>
            <p:ph idx="10"/>
          </p:nvPr>
        </p:nvSpPr>
        <p:spPr/>
        <p:txBody>
          <a:bodyPr>
            <a:normAutofit fontScale="25000" lnSpcReduction="20000"/>
          </a:bodyPr>
          <a:lstStyle/>
          <a:p>
            <a:pPr algn="just"/>
            <a:r>
              <a:rPr lang="en-US" sz="2400" dirty="0">
                <a:solidFill>
                  <a:schemeClr val="accent1"/>
                </a:solidFill>
              </a:rPr>
              <a:t>Exactly-once semantics</a:t>
            </a:r>
          </a:p>
          <a:p>
            <a:pPr algn="just">
              <a:lnSpc>
                <a:spcPct val="120000"/>
              </a:lnSpc>
            </a:pPr>
            <a:br>
              <a:rPr lang="en-US" sz="2400" dirty="0">
                <a:solidFill>
                  <a:schemeClr val="accent1"/>
                </a:solidFill>
              </a:rPr>
            </a:br>
            <a:r>
              <a:rPr lang="en-US" sz="2200" dirty="0"/>
              <a:t>Records are processed once</a:t>
            </a:r>
            <a:r>
              <a:rPr lang="en-US" sz="2200" b="0" dirty="0"/>
              <a:t>. Even if a producer sends a duplicate record, it is written to the broker exactly once. Exactly-once stream processing is the ability to execute a read-process-write operation exactly one time. All of the processing happens exactly once, including the processing and the materialized state created by the processing job that is written back to Kafka. </a:t>
            </a:r>
          </a:p>
          <a:p>
            <a:pPr algn="just">
              <a:lnSpc>
                <a:spcPct val="120000"/>
              </a:lnSpc>
            </a:pPr>
            <a:r>
              <a:rPr lang="en-US" sz="2200" b="0" dirty="0"/>
              <a:t>To enable exactly-once semantics, set </a:t>
            </a:r>
            <a:r>
              <a:rPr lang="en-US" sz="2200" b="0" dirty="0" err="1">
                <a:solidFill>
                  <a:schemeClr val="accent1"/>
                </a:solidFill>
                <a:latin typeface="Consolas" panose="020B0609020204030204" pitchFamily="49" charset="0"/>
              </a:rPr>
              <a:t>processing.guarantee</a:t>
            </a:r>
            <a:r>
              <a:rPr lang="en-US" sz="2200" b="0" dirty="0">
                <a:solidFill>
                  <a:schemeClr val="accent1"/>
                </a:solidFill>
                <a:latin typeface="Consolas" panose="020B0609020204030204" pitchFamily="49" charset="0"/>
              </a:rPr>
              <a:t>="exactly_once_v2"</a:t>
            </a:r>
            <a:r>
              <a:rPr lang="en-US" sz="2200" b="0" dirty="0"/>
              <a:t> in your Streams configuration.</a:t>
            </a:r>
          </a:p>
          <a:p>
            <a:pPr algn="just"/>
            <a:endParaRPr lang="en-US" sz="2400" dirty="0"/>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
        <p:nvSpPr>
          <p:cNvPr id="13" name="TextBox 12">
            <a:extLst>
              <a:ext uri="{FF2B5EF4-FFF2-40B4-BE49-F238E27FC236}">
                <a16:creationId xmlns:a16="http://schemas.microsoft.com/office/drawing/2014/main" id="{B2B8F9A5-C2E7-16C3-4BB1-7148ED1619AF}"/>
              </a:ext>
            </a:extLst>
          </p:cNvPr>
          <p:cNvSpPr txBox="1"/>
          <p:nvPr/>
        </p:nvSpPr>
        <p:spPr>
          <a:xfrm>
            <a:off x="685799" y="5453399"/>
            <a:ext cx="12950687" cy="1700466"/>
          </a:xfrm>
          <a:prstGeom prst="rect">
            <a:avLst/>
          </a:prstGeom>
          <a:noFill/>
        </p:spPr>
        <p:txBody>
          <a:bodyPr wrap="square" rtlCol="0">
            <a:spAutoFit/>
          </a:bodyPr>
          <a:lstStyle/>
          <a:p>
            <a:pPr algn="just">
              <a:lnSpc>
                <a:spcPct val="90000"/>
              </a:lnSpc>
              <a:spcAft>
                <a:spcPts val="400"/>
              </a:spcAft>
            </a:pPr>
            <a:r>
              <a:rPr lang="en-US" sz="2100" b="1" dirty="0">
                <a:solidFill>
                  <a:schemeClr val="accent1"/>
                </a:solidFill>
              </a:rPr>
              <a:t>TIP: </a:t>
            </a:r>
            <a:r>
              <a:rPr lang="en-US" sz="2100" dirty="0"/>
              <a:t>Kafka Stream supports only time based Windowing. Other frameworks might provide other bucketing implementations (</a:t>
            </a:r>
            <a:r>
              <a:rPr lang="en-US" sz="2100" dirty="0">
                <a:solidFill>
                  <a:schemeClr val="accent1"/>
                </a:solidFill>
              </a:rPr>
              <a:t>Apache </a:t>
            </a:r>
            <a:r>
              <a:rPr lang="en-US" sz="2100" dirty="0" err="1">
                <a:solidFill>
                  <a:schemeClr val="accent1"/>
                </a:solidFill>
              </a:rPr>
              <a:t>Flink</a:t>
            </a:r>
            <a:r>
              <a:rPr lang="en-US" sz="2100" dirty="0"/>
              <a:t>: record count).</a:t>
            </a:r>
          </a:p>
          <a:p>
            <a:pPr algn="just">
              <a:lnSpc>
                <a:spcPct val="90000"/>
              </a:lnSpc>
              <a:spcAft>
                <a:spcPts val="400"/>
              </a:spcAft>
            </a:pPr>
            <a:endParaRPr lang="en-US" sz="2100" dirty="0"/>
          </a:p>
          <a:p>
            <a:pPr algn="just">
              <a:lnSpc>
                <a:spcPct val="90000"/>
              </a:lnSpc>
              <a:spcAft>
                <a:spcPts val="400"/>
              </a:spcAft>
            </a:pPr>
            <a:r>
              <a:rPr lang="en-US" sz="2100" b="1" dirty="0">
                <a:solidFill>
                  <a:schemeClr val="accent1"/>
                </a:solidFill>
              </a:rPr>
              <a:t>CAUTION: </a:t>
            </a:r>
            <a:r>
              <a:rPr lang="en-US" sz="2100" dirty="0"/>
              <a:t>You cannot process data in windowed manner in Kafka Streams without grouping by key.</a:t>
            </a:r>
          </a:p>
          <a:p>
            <a:pPr algn="just">
              <a:lnSpc>
                <a:spcPct val="90000"/>
              </a:lnSpc>
              <a:spcAft>
                <a:spcPts val="400"/>
              </a:spcAft>
            </a:pPr>
            <a:r>
              <a:rPr lang="en-US" sz="2100" dirty="0"/>
              <a:t>Other frameworks (</a:t>
            </a:r>
            <a:r>
              <a:rPr lang="en-US" sz="2100" dirty="0" err="1">
                <a:solidFill>
                  <a:schemeClr val="accent1"/>
                </a:solidFill>
              </a:rPr>
              <a:t>Flink</a:t>
            </a:r>
            <a:r>
              <a:rPr lang="en-US" sz="2100" dirty="0"/>
              <a:t>) have that ability.</a:t>
            </a:r>
          </a:p>
        </p:txBody>
      </p:sp>
      <p:sp>
        <p:nvSpPr>
          <p:cNvPr id="14" name="Text Placeholder 4">
            <a:extLst>
              <a:ext uri="{FF2B5EF4-FFF2-40B4-BE49-F238E27FC236}">
                <a16:creationId xmlns:a16="http://schemas.microsoft.com/office/drawing/2014/main" id="{BD01697B-0D23-C4F6-BF28-9AAB3EB829F4}"/>
              </a:ext>
            </a:extLst>
          </p:cNvPr>
          <p:cNvSpPr>
            <a:spLocks noGrp="1"/>
          </p:cNvSpPr>
          <p:nvPr>
            <p:ph type="body" sz="quarter" idx="11"/>
          </p:nvPr>
        </p:nvSpPr>
        <p:spPr>
          <a:xfrm>
            <a:off x="685800" y="1312863"/>
            <a:ext cx="10791825" cy="566737"/>
          </a:xfrm>
        </p:spPr>
        <p:txBody>
          <a:bodyPr>
            <a:normAutofit fontScale="92500"/>
          </a:bodyPr>
          <a:lstStyle/>
          <a:p>
            <a:pPr algn="l">
              <a:lnSpc>
                <a:spcPct val="90000"/>
              </a:lnSpc>
              <a:spcAft>
                <a:spcPts val="400"/>
              </a:spcAft>
            </a:pPr>
            <a:r>
              <a:rPr lang="en-US" sz="2400" dirty="0">
                <a:solidFill>
                  <a:schemeClr val="accent1"/>
                </a:solidFill>
              </a:rPr>
              <a:t>Splitting the stream into the "buckets" of finite size over distinct period of time.</a:t>
            </a:r>
          </a:p>
        </p:txBody>
      </p:sp>
    </p:spTree>
    <p:extLst>
      <p:ext uri="{BB962C8B-B14F-4D97-AF65-F5344CB8AC3E}">
        <p14:creationId xmlns:p14="http://schemas.microsoft.com/office/powerpoint/2010/main" val="267353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ea typeface="+mj-lt"/>
                <a:cs typeface="+mj-lt"/>
              </a:rPr>
              <a:t>The simplest Kafka Streams application</a:t>
            </a:r>
            <a:endParaRPr lang="ru-RU" dirty="0"/>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35" name="Picture 34">
            <a:extLst>
              <a:ext uri="{FF2B5EF4-FFF2-40B4-BE49-F238E27FC236}">
                <a16:creationId xmlns:a16="http://schemas.microsoft.com/office/drawing/2014/main" id="{B754A130-A100-B8A3-4FEA-ED2372E0DAB0}"/>
              </a:ext>
            </a:extLst>
          </p:cNvPr>
          <p:cNvPicPr>
            <a:picLocks noChangeAspect="1"/>
          </p:cNvPicPr>
          <p:nvPr/>
        </p:nvPicPr>
        <p:blipFill>
          <a:blip r:embed="rId3"/>
          <a:stretch>
            <a:fillRect/>
          </a:stretch>
        </p:blipFill>
        <p:spPr>
          <a:xfrm>
            <a:off x="838200" y="1261676"/>
            <a:ext cx="12954000" cy="6076950"/>
          </a:xfrm>
          <a:prstGeom prst="rect">
            <a:avLst/>
          </a:prstGeom>
        </p:spPr>
      </p:pic>
    </p:spTree>
    <p:extLst>
      <p:ext uri="{BB962C8B-B14F-4D97-AF65-F5344CB8AC3E}">
        <p14:creationId xmlns:p14="http://schemas.microsoft.com/office/powerpoint/2010/main" val="407452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a:t>Windowed aggregation</a:t>
            </a:r>
          </a:p>
        </p:txBody>
      </p:sp>
      <p:sp>
        <p:nvSpPr>
          <p:cNvPr id="2" name="Content Placeholder 1">
            <a:extLst>
              <a:ext uri="{FF2B5EF4-FFF2-40B4-BE49-F238E27FC236}">
                <a16:creationId xmlns:a16="http://schemas.microsoft.com/office/drawing/2014/main" id="{523658F7-F74C-B6D1-ECF1-41F91F110070}"/>
              </a:ext>
            </a:extLst>
          </p:cNvPr>
          <p:cNvSpPr>
            <a:spLocks noGrp="1"/>
          </p:cNvSpPr>
          <p:nvPr>
            <p:ph idx="10"/>
          </p:nvPr>
        </p:nvSpPr>
        <p:spPr/>
        <p:txBody>
          <a:bodyPr>
            <a:normAutofit fontScale="25000" lnSpcReduction="20000"/>
          </a:bodyPr>
          <a:lstStyle/>
          <a:p>
            <a:pPr algn="just"/>
            <a:r>
              <a:rPr lang="en-US" sz="2400" dirty="0">
                <a:solidFill>
                  <a:schemeClr val="accent1"/>
                </a:solidFill>
              </a:rPr>
              <a:t>Exactly-once semantics</a:t>
            </a:r>
          </a:p>
          <a:p>
            <a:pPr algn="just">
              <a:lnSpc>
                <a:spcPct val="120000"/>
              </a:lnSpc>
            </a:pPr>
            <a:br>
              <a:rPr lang="en-US" sz="2400" dirty="0">
                <a:solidFill>
                  <a:schemeClr val="accent1"/>
                </a:solidFill>
              </a:rPr>
            </a:br>
            <a:r>
              <a:rPr lang="en-US" sz="2200" dirty="0"/>
              <a:t>Records are processed once</a:t>
            </a:r>
            <a:r>
              <a:rPr lang="en-US" sz="2200" b="0" dirty="0"/>
              <a:t>. Even if a producer sends a duplicate record, it is written to the broker exactly once. Exactly-once stream processing is the ability to execute a read-process-write operation exactly one time. All of the processing happens exactly once, including the processing and the materialized state created by the processing job that is written back to Kafka. </a:t>
            </a:r>
          </a:p>
          <a:p>
            <a:pPr algn="just">
              <a:lnSpc>
                <a:spcPct val="120000"/>
              </a:lnSpc>
            </a:pPr>
            <a:r>
              <a:rPr lang="en-US" sz="2200" b="0" dirty="0"/>
              <a:t>To enable exactly-once semantics, set </a:t>
            </a:r>
            <a:r>
              <a:rPr lang="en-US" sz="2200" b="0" dirty="0" err="1">
                <a:solidFill>
                  <a:schemeClr val="accent1"/>
                </a:solidFill>
                <a:latin typeface="Consolas" panose="020B0609020204030204" pitchFamily="49" charset="0"/>
              </a:rPr>
              <a:t>processing.guarantee</a:t>
            </a:r>
            <a:r>
              <a:rPr lang="en-US" sz="2200" b="0" dirty="0">
                <a:solidFill>
                  <a:schemeClr val="accent1"/>
                </a:solidFill>
                <a:latin typeface="Consolas" panose="020B0609020204030204" pitchFamily="49" charset="0"/>
              </a:rPr>
              <a:t>="exactly_once_v2"</a:t>
            </a:r>
            <a:r>
              <a:rPr lang="en-US" sz="2200" b="0" dirty="0"/>
              <a:t> in your Streams configuration.</a:t>
            </a:r>
          </a:p>
          <a:p>
            <a:pPr algn="just"/>
            <a:endParaRPr lang="en-US" sz="2400" dirty="0"/>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7" name="Picture 6">
            <a:extLst>
              <a:ext uri="{FF2B5EF4-FFF2-40B4-BE49-F238E27FC236}">
                <a16:creationId xmlns:a16="http://schemas.microsoft.com/office/drawing/2014/main" id="{7D6781E7-DB85-662B-EAEA-B2518398FDCF}"/>
              </a:ext>
            </a:extLst>
          </p:cNvPr>
          <p:cNvPicPr>
            <a:picLocks noChangeAspect="1"/>
          </p:cNvPicPr>
          <p:nvPr/>
        </p:nvPicPr>
        <p:blipFill rotWithShape="1">
          <a:blip r:embed="rId3"/>
          <a:srcRect l="9542" t="9430" r="8676" b="60547"/>
          <a:stretch/>
        </p:blipFill>
        <p:spPr>
          <a:xfrm>
            <a:off x="924316" y="2538719"/>
            <a:ext cx="12781767" cy="3152162"/>
          </a:xfrm>
          <a:prstGeom prst="rect">
            <a:avLst/>
          </a:prstGeom>
        </p:spPr>
      </p:pic>
    </p:spTree>
    <p:extLst>
      <p:ext uri="{BB962C8B-B14F-4D97-AF65-F5344CB8AC3E}">
        <p14:creationId xmlns:p14="http://schemas.microsoft.com/office/powerpoint/2010/main" val="253604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a:t>Windowed aggregation</a:t>
            </a:r>
          </a:p>
        </p:txBody>
      </p:sp>
      <p:sp>
        <p:nvSpPr>
          <p:cNvPr id="2" name="Content Placeholder 1">
            <a:extLst>
              <a:ext uri="{FF2B5EF4-FFF2-40B4-BE49-F238E27FC236}">
                <a16:creationId xmlns:a16="http://schemas.microsoft.com/office/drawing/2014/main" id="{523658F7-F74C-B6D1-ECF1-41F91F110070}"/>
              </a:ext>
            </a:extLst>
          </p:cNvPr>
          <p:cNvSpPr>
            <a:spLocks noGrp="1"/>
          </p:cNvSpPr>
          <p:nvPr>
            <p:ph idx="10"/>
          </p:nvPr>
        </p:nvSpPr>
        <p:spPr/>
        <p:txBody>
          <a:bodyPr>
            <a:normAutofit fontScale="25000" lnSpcReduction="20000"/>
          </a:bodyPr>
          <a:lstStyle/>
          <a:p>
            <a:pPr algn="just"/>
            <a:r>
              <a:rPr lang="en-US" sz="2400" dirty="0">
                <a:solidFill>
                  <a:schemeClr val="accent1"/>
                </a:solidFill>
              </a:rPr>
              <a:t>Exactly-once semantics</a:t>
            </a:r>
          </a:p>
          <a:p>
            <a:pPr algn="just">
              <a:lnSpc>
                <a:spcPct val="120000"/>
              </a:lnSpc>
            </a:pPr>
            <a:br>
              <a:rPr lang="en-US" sz="2400" dirty="0">
                <a:solidFill>
                  <a:schemeClr val="accent1"/>
                </a:solidFill>
              </a:rPr>
            </a:br>
            <a:r>
              <a:rPr lang="en-US" sz="2200" dirty="0"/>
              <a:t>Records are processed once</a:t>
            </a:r>
            <a:r>
              <a:rPr lang="en-US" sz="2200" b="0" dirty="0"/>
              <a:t>. Even if a producer sends a duplicate record, it is written to the broker exactly once. Exactly-once stream processing is the ability to execute a read-process-write operation exactly one time. All of the processing happens exactly once, including the processing and the materialized state created by the processing job that is written back to Kafka. </a:t>
            </a:r>
          </a:p>
          <a:p>
            <a:pPr algn="just">
              <a:lnSpc>
                <a:spcPct val="120000"/>
              </a:lnSpc>
            </a:pPr>
            <a:r>
              <a:rPr lang="en-US" sz="2200" b="0" dirty="0"/>
              <a:t>To enable exactly-once semantics, set </a:t>
            </a:r>
            <a:r>
              <a:rPr lang="en-US" sz="2200" b="0" dirty="0" err="1">
                <a:solidFill>
                  <a:schemeClr val="accent1"/>
                </a:solidFill>
                <a:latin typeface="Consolas" panose="020B0609020204030204" pitchFamily="49" charset="0"/>
              </a:rPr>
              <a:t>processing.guarantee</a:t>
            </a:r>
            <a:r>
              <a:rPr lang="en-US" sz="2200" b="0" dirty="0">
                <a:solidFill>
                  <a:schemeClr val="accent1"/>
                </a:solidFill>
                <a:latin typeface="Consolas" panose="020B0609020204030204" pitchFamily="49" charset="0"/>
              </a:rPr>
              <a:t>="exactly_once_v2"</a:t>
            </a:r>
            <a:r>
              <a:rPr lang="en-US" sz="2200" b="0" dirty="0"/>
              <a:t> in your Streams configuration.</a:t>
            </a:r>
          </a:p>
          <a:p>
            <a:pPr algn="just"/>
            <a:endParaRPr lang="en-US" sz="2400" dirty="0"/>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7" name="Picture 6">
            <a:extLst>
              <a:ext uri="{FF2B5EF4-FFF2-40B4-BE49-F238E27FC236}">
                <a16:creationId xmlns:a16="http://schemas.microsoft.com/office/drawing/2014/main" id="{7D6781E7-DB85-662B-EAEA-B2518398FDCF}"/>
              </a:ext>
            </a:extLst>
          </p:cNvPr>
          <p:cNvPicPr>
            <a:picLocks noChangeAspect="1"/>
          </p:cNvPicPr>
          <p:nvPr/>
        </p:nvPicPr>
        <p:blipFill rotWithShape="1">
          <a:blip r:embed="rId3"/>
          <a:srcRect l="9542" t="39615" r="8676" b="24637"/>
          <a:stretch/>
        </p:blipFill>
        <p:spPr>
          <a:xfrm>
            <a:off x="1205857" y="2320787"/>
            <a:ext cx="12218685" cy="3588026"/>
          </a:xfrm>
          <a:prstGeom prst="rect">
            <a:avLst/>
          </a:prstGeom>
        </p:spPr>
      </p:pic>
    </p:spTree>
    <p:extLst>
      <p:ext uri="{BB962C8B-B14F-4D97-AF65-F5344CB8AC3E}">
        <p14:creationId xmlns:p14="http://schemas.microsoft.com/office/powerpoint/2010/main" val="254512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a:t>Windowed aggregation</a:t>
            </a:r>
          </a:p>
        </p:txBody>
      </p:sp>
      <p:sp>
        <p:nvSpPr>
          <p:cNvPr id="2" name="Content Placeholder 1">
            <a:extLst>
              <a:ext uri="{FF2B5EF4-FFF2-40B4-BE49-F238E27FC236}">
                <a16:creationId xmlns:a16="http://schemas.microsoft.com/office/drawing/2014/main" id="{523658F7-F74C-B6D1-ECF1-41F91F110070}"/>
              </a:ext>
            </a:extLst>
          </p:cNvPr>
          <p:cNvSpPr>
            <a:spLocks noGrp="1"/>
          </p:cNvSpPr>
          <p:nvPr>
            <p:ph idx="10"/>
          </p:nvPr>
        </p:nvSpPr>
        <p:spPr/>
        <p:txBody>
          <a:bodyPr>
            <a:normAutofit fontScale="25000" lnSpcReduction="20000"/>
          </a:bodyPr>
          <a:lstStyle/>
          <a:p>
            <a:pPr algn="just"/>
            <a:r>
              <a:rPr lang="en-US" sz="2400" dirty="0">
                <a:solidFill>
                  <a:schemeClr val="accent1"/>
                </a:solidFill>
              </a:rPr>
              <a:t>Exactly-once semantics</a:t>
            </a:r>
          </a:p>
          <a:p>
            <a:pPr algn="just">
              <a:lnSpc>
                <a:spcPct val="120000"/>
              </a:lnSpc>
            </a:pPr>
            <a:br>
              <a:rPr lang="en-US" sz="2400" dirty="0">
                <a:solidFill>
                  <a:schemeClr val="accent1"/>
                </a:solidFill>
              </a:rPr>
            </a:br>
            <a:r>
              <a:rPr lang="en-US" sz="2200" dirty="0"/>
              <a:t>Records are processed once</a:t>
            </a:r>
            <a:r>
              <a:rPr lang="en-US" sz="2200" b="0" dirty="0"/>
              <a:t>. Even if a producer sends a duplicate record, it is written to the broker exactly once. Exactly-once stream processing is the ability to execute a read-process-write operation exactly one time. All of the processing happens exactly once, including the processing and the materialized state created by the processing job that is written back to Kafka. </a:t>
            </a:r>
          </a:p>
          <a:p>
            <a:pPr algn="just">
              <a:lnSpc>
                <a:spcPct val="120000"/>
              </a:lnSpc>
            </a:pPr>
            <a:r>
              <a:rPr lang="en-US" sz="2200" b="0" dirty="0"/>
              <a:t>To enable exactly-once semantics, set </a:t>
            </a:r>
            <a:r>
              <a:rPr lang="en-US" sz="2200" b="0" dirty="0" err="1">
                <a:solidFill>
                  <a:schemeClr val="accent1"/>
                </a:solidFill>
                <a:latin typeface="Consolas" panose="020B0609020204030204" pitchFamily="49" charset="0"/>
              </a:rPr>
              <a:t>processing.guarantee</a:t>
            </a:r>
            <a:r>
              <a:rPr lang="en-US" sz="2200" b="0" dirty="0">
                <a:solidFill>
                  <a:schemeClr val="accent1"/>
                </a:solidFill>
                <a:latin typeface="Consolas" panose="020B0609020204030204" pitchFamily="49" charset="0"/>
              </a:rPr>
              <a:t>="exactly_once_v2"</a:t>
            </a:r>
            <a:r>
              <a:rPr lang="en-US" sz="2200" b="0" dirty="0"/>
              <a:t> in your Streams configuration.</a:t>
            </a:r>
          </a:p>
          <a:p>
            <a:pPr algn="just"/>
            <a:endParaRPr lang="en-US" sz="2400" dirty="0"/>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7" name="Picture 6">
            <a:extLst>
              <a:ext uri="{FF2B5EF4-FFF2-40B4-BE49-F238E27FC236}">
                <a16:creationId xmlns:a16="http://schemas.microsoft.com/office/drawing/2014/main" id="{7D6781E7-DB85-662B-EAEA-B2518398FDCF}"/>
              </a:ext>
            </a:extLst>
          </p:cNvPr>
          <p:cNvPicPr>
            <a:picLocks noChangeAspect="1"/>
          </p:cNvPicPr>
          <p:nvPr/>
        </p:nvPicPr>
        <p:blipFill rotWithShape="1">
          <a:blip r:embed="rId3"/>
          <a:srcRect l="9542" t="75040" r="8676"/>
          <a:stretch/>
        </p:blipFill>
        <p:spPr>
          <a:xfrm>
            <a:off x="1110103" y="2842591"/>
            <a:ext cx="12410194" cy="2544417"/>
          </a:xfrm>
          <a:prstGeom prst="rect">
            <a:avLst/>
          </a:prstGeom>
        </p:spPr>
      </p:pic>
    </p:spTree>
    <p:extLst>
      <p:ext uri="{BB962C8B-B14F-4D97-AF65-F5344CB8AC3E}">
        <p14:creationId xmlns:p14="http://schemas.microsoft.com/office/powerpoint/2010/main" val="85965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51136-0CD0-F492-F131-E05C921B0978}"/>
              </a:ext>
            </a:extLst>
          </p:cNvPr>
          <p:cNvSpPr>
            <a:spLocks noGrp="1"/>
          </p:cNvSpPr>
          <p:nvPr>
            <p:ph type="title"/>
          </p:nvPr>
        </p:nvSpPr>
        <p:spPr/>
        <p:txBody>
          <a:bodyPr/>
          <a:lstStyle/>
          <a:p>
            <a:r>
              <a:rPr lang="en-US" dirty="0"/>
              <a:t>Windowing example</a:t>
            </a:r>
          </a:p>
        </p:txBody>
      </p:sp>
      <p:sp>
        <p:nvSpPr>
          <p:cNvPr id="9" name="Content Placeholder 3">
            <a:extLst>
              <a:ext uri="{FF2B5EF4-FFF2-40B4-BE49-F238E27FC236}">
                <a16:creationId xmlns:a16="http://schemas.microsoft.com/office/drawing/2014/main" id="{89141DB1-AF27-52C1-750D-A7583E9956DC}"/>
              </a:ext>
            </a:extLst>
          </p:cNvPr>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
        <p:nvSpPr>
          <p:cNvPr id="5" name="Text Placeholder 4">
            <a:extLst>
              <a:ext uri="{FF2B5EF4-FFF2-40B4-BE49-F238E27FC236}">
                <a16:creationId xmlns:a16="http://schemas.microsoft.com/office/drawing/2014/main" id="{871633FE-AE49-4F61-4A66-F99D5DDBFD7E}"/>
              </a:ext>
            </a:extLst>
          </p:cNvPr>
          <p:cNvSpPr>
            <a:spLocks noGrp="1"/>
          </p:cNvSpPr>
          <p:nvPr>
            <p:ph type="body" sz="quarter" idx="11"/>
          </p:nvPr>
        </p:nvSpPr>
        <p:spPr/>
        <p:txBody>
          <a:bodyPr>
            <a:normAutofit/>
          </a:bodyPr>
          <a:lstStyle/>
          <a:p>
            <a:r>
              <a:rPr lang="en-US" sz="2000" dirty="0">
                <a:solidFill>
                  <a:schemeClr val="accent1"/>
                </a:solidFill>
              </a:rPr>
              <a:t>Count page </a:t>
            </a:r>
            <a:r>
              <a:rPr lang="en-US" dirty="0">
                <a:solidFill>
                  <a:schemeClr val="accent1"/>
                </a:solidFill>
              </a:rPr>
              <a:t>clicks</a:t>
            </a:r>
            <a:r>
              <a:rPr lang="en-US" sz="2000" dirty="0">
                <a:solidFill>
                  <a:schemeClr val="accent1"/>
                </a:solidFill>
              </a:rPr>
              <a:t> for each URL every day.</a:t>
            </a:r>
          </a:p>
        </p:txBody>
      </p:sp>
      <p:sp>
        <p:nvSpPr>
          <p:cNvPr id="12" name="TextBox 11">
            <a:extLst>
              <a:ext uri="{FF2B5EF4-FFF2-40B4-BE49-F238E27FC236}">
                <a16:creationId xmlns:a16="http://schemas.microsoft.com/office/drawing/2014/main" id="{0D0A8EF8-D394-2C36-7D16-B6A8496F8F59}"/>
              </a:ext>
            </a:extLst>
          </p:cNvPr>
          <p:cNvSpPr txBox="1"/>
          <p:nvPr/>
        </p:nvSpPr>
        <p:spPr>
          <a:xfrm>
            <a:off x="8853459" y="1925134"/>
            <a:ext cx="5319741" cy="2092881"/>
          </a:xfrm>
          <a:prstGeom prst="rect">
            <a:avLst/>
          </a:prstGeom>
          <a:noFill/>
        </p:spPr>
        <p:txBody>
          <a:bodyPr wrap="square" rtlCol="0">
            <a:spAutoFit/>
          </a:bodyPr>
          <a:lstStyle/>
          <a:p>
            <a:pPr marL="457200" indent="-457200" algn="just">
              <a:spcAft>
                <a:spcPts val="400"/>
              </a:spcAft>
              <a:buFont typeface="+mj-lt"/>
              <a:buAutoNum type="arabicPeriod"/>
            </a:pPr>
            <a:r>
              <a:rPr lang="en-US" sz="2000" dirty="0"/>
              <a:t>Group first. This one repartitions!</a:t>
            </a:r>
          </a:p>
          <a:p>
            <a:pPr marL="457200" indent="-457200" algn="just">
              <a:spcAft>
                <a:spcPts val="400"/>
              </a:spcAft>
              <a:buFont typeface="+mj-lt"/>
              <a:buAutoNum type="arabicPeriod"/>
            </a:pPr>
            <a:r>
              <a:rPr lang="en-US" sz="2000" dirty="0"/>
              <a:t>Setup window configuration. Let's not mention that grace just yet.</a:t>
            </a:r>
          </a:p>
          <a:p>
            <a:pPr marL="457200" indent="-457200" algn="just">
              <a:spcAft>
                <a:spcPts val="400"/>
              </a:spcAft>
              <a:buFont typeface="+mj-lt"/>
              <a:buAutoNum type="arabicPeriod"/>
            </a:pPr>
            <a:r>
              <a:rPr lang="en-US" sz="2000" dirty="0"/>
              <a:t>Aggregation logic.</a:t>
            </a:r>
          </a:p>
          <a:p>
            <a:pPr marL="457200" indent="-457200" algn="just">
              <a:spcAft>
                <a:spcPts val="400"/>
              </a:spcAft>
              <a:buFont typeface="+mj-lt"/>
              <a:buAutoNum type="arabicPeriod"/>
            </a:pPr>
            <a:r>
              <a:rPr lang="en-US" sz="2000" dirty="0"/>
              <a:t>Display results grouped both by key and day.</a:t>
            </a:r>
          </a:p>
        </p:txBody>
      </p:sp>
      <p:pic>
        <p:nvPicPr>
          <p:cNvPr id="7" name="Picture 6">
            <a:extLst>
              <a:ext uri="{FF2B5EF4-FFF2-40B4-BE49-F238E27FC236}">
                <a16:creationId xmlns:a16="http://schemas.microsoft.com/office/drawing/2014/main" id="{3CFFA20E-06E4-4AAA-01DD-285F683EB4B3}"/>
              </a:ext>
            </a:extLst>
          </p:cNvPr>
          <p:cNvPicPr>
            <a:picLocks noChangeAspect="1"/>
          </p:cNvPicPr>
          <p:nvPr/>
        </p:nvPicPr>
        <p:blipFill>
          <a:blip r:embed="rId3"/>
          <a:stretch>
            <a:fillRect/>
          </a:stretch>
        </p:blipFill>
        <p:spPr>
          <a:xfrm>
            <a:off x="457200" y="1312863"/>
            <a:ext cx="13716000" cy="6858000"/>
          </a:xfrm>
          <a:prstGeom prst="rect">
            <a:avLst/>
          </a:prstGeom>
        </p:spPr>
      </p:pic>
    </p:spTree>
    <p:extLst>
      <p:ext uri="{BB962C8B-B14F-4D97-AF65-F5344CB8AC3E}">
        <p14:creationId xmlns:p14="http://schemas.microsoft.com/office/powerpoint/2010/main" val="195763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a:t>Time in Kafka Streams</a:t>
            </a:r>
          </a:p>
        </p:txBody>
      </p:sp>
      <p:sp>
        <p:nvSpPr>
          <p:cNvPr id="18" name="Content Placeholder 17">
            <a:extLst>
              <a:ext uri="{FF2B5EF4-FFF2-40B4-BE49-F238E27FC236}">
                <a16:creationId xmlns:a16="http://schemas.microsoft.com/office/drawing/2014/main" id="{5D688254-3D58-CA70-C8BB-F0B043E2A77C}"/>
              </a:ext>
            </a:extLst>
          </p:cNvPr>
          <p:cNvSpPr>
            <a:spLocks noGrp="1"/>
          </p:cNvSpPr>
          <p:nvPr>
            <p:ph idx="1"/>
          </p:nvPr>
        </p:nvSpPr>
        <p:spPr>
          <a:xfrm>
            <a:off x="672547" y="2057399"/>
            <a:ext cx="13258799" cy="5121275"/>
          </a:xfrm>
        </p:spPr>
        <p:txBody>
          <a:bodyPr>
            <a:normAutofit/>
          </a:bodyPr>
          <a:lstStyle/>
          <a:p>
            <a:pPr marL="342900" indent="-342900">
              <a:buFont typeface="Arial" panose="020B0604020202020204" pitchFamily="34" charset="0"/>
              <a:buChar char="•"/>
            </a:pPr>
            <a:r>
              <a:rPr lang="en-US" sz="2400" dirty="0">
                <a:solidFill>
                  <a:schemeClr val="accent1"/>
                </a:solidFill>
              </a:rPr>
              <a:t>Event time</a:t>
            </a:r>
            <a:r>
              <a:rPr lang="en-US" sz="2400" b="0" dirty="0"/>
              <a:t> - the moment in time the event actually happened.</a:t>
            </a:r>
          </a:p>
          <a:p>
            <a:pPr marL="342900" indent="-342900">
              <a:buFont typeface="Arial" panose="020B0604020202020204" pitchFamily="34" charset="0"/>
              <a:buChar char="•"/>
            </a:pPr>
            <a:r>
              <a:rPr lang="en-US" sz="2400" dirty="0">
                <a:solidFill>
                  <a:schemeClr val="accent1"/>
                </a:solidFill>
              </a:rPr>
              <a:t>Ingestion time</a:t>
            </a:r>
            <a:r>
              <a:rPr lang="en-US" sz="2400" b="0" dirty="0"/>
              <a:t> - timestamp set by the broker while registering the event</a:t>
            </a:r>
          </a:p>
          <a:p>
            <a:pPr marL="342900" indent="-342900">
              <a:buFont typeface="Arial" panose="020B0604020202020204" pitchFamily="34" charset="0"/>
              <a:buChar char="•"/>
            </a:pPr>
            <a:r>
              <a:rPr lang="en-US" sz="2400" dirty="0">
                <a:solidFill>
                  <a:schemeClr val="accent1"/>
                </a:solidFill>
              </a:rPr>
              <a:t>Processing time</a:t>
            </a:r>
            <a:r>
              <a:rPr lang="en-US" sz="2400" b="0" dirty="0"/>
              <a:t> - the point in time the event </a:t>
            </a:r>
            <a:r>
              <a:rPr lang="en-US" sz="2400" b="0" dirty="0" err="1"/>
              <a:t>happends</a:t>
            </a:r>
            <a:r>
              <a:rPr lang="en-US" sz="2400" b="0" dirty="0"/>
              <a:t> to be processed by stream processing application. This might be days after the event time.</a:t>
            </a:r>
          </a:p>
          <a:p>
            <a:pPr marL="342900" indent="-342900">
              <a:buFont typeface="Arial" panose="020B0604020202020204" pitchFamily="34" charset="0"/>
              <a:buChar char="•"/>
            </a:pPr>
            <a:r>
              <a:rPr lang="en-US" sz="2400" dirty="0">
                <a:solidFill>
                  <a:schemeClr val="accent1"/>
                </a:solidFill>
              </a:rPr>
              <a:t>Stream time</a:t>
            </a:r>
            <a:r>
              <a:rPr lang="en-US" sz="2400" b="0" dirty="0"/>
              <a:t> - The maximum timestamp seen over all processed records so far. Kafka Streams tracks stream-time on a per-task basis.</a:t>
            </a:r>
          </a:p>
          <a:p>
            <a:pPr marL="342900" indent="-342900">
              <a:buFont typeface="Arial" panose="020B0604020202020204" pitchFamily="34" charset="0"/>
              <a:buChar char="•"/>
            </a:pPr>
            <a:endParaRPr lang="en-US" sz="2400" b="0" dirty="0"/>
          </a:p>
          <a:p>
            <a:r>
              <a:rPr lang="en-US" sz="2400" dirty="0">
                <a:solidFill>
                  <a:schemeClr val="accent1"/>
                </a:solidFill>
              </a:rPr>
              <a:t>TIP:</a:t>
            </a:r>
            <a:r>
              <a:rPr lang="en-US" sz="2400" b="0" dirty="0"/>
              <a:t> No new messages - the time does </a:t>
            </a:r>
            <a:r>
              <a:rPr lang="en-US" sz="2400" dirty="0"/>
              <a:t>NOT</a:t>
            </a:r>
            <a:r>
              <a:rPr lang="en-US" sz="2400" b="0" dirty="0"/>
              <a:t> advance!</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427770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ED3772-9822-5C33-3599-6F6454AA8F8A}"/>
              </a:ext>
            </a:extLst>
          </p:cNvPr>
          <p:cNvSpPr>
            <a:spLocks noGrp="1"/>
          </p:cNvSpPr>
          <p:nvPr>
            <p:ph type="body" sz="quarter" idx="11"/>
          </p:nvPr>
        </p:nvSpPr>
        <p:spPr/>
        <p:txBody>
          <a:bodyPr>
            <a:normAutofit/>
          </a:bodyPr>
          <a:lstStyle/>
          <a:p>
            <a:endParaRPr lang="en-US" dirty="0">
              <a:solidFill>
                <a:schemeClr val="accent1"/>
              </a:solidFill>
            </a:endParaRPr>
          </a:p>
        </p:txBody>
      </p:sp>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err="1"/>
              <a:t>TimestampExtractor</a:t>
            </a:r>
            <a:endParaRPr lang="en-US" dirty="0"/>
          </a:p>
        </p:txBody>
      </p:sp>
      <p:sp>
        <p:nvSpPr>
          <p:cNvPr id="18" name="Content Placeholder 17">
            <a:extLst>
              <a:ext uri="{FF2B5EF4-FFF2-40B4-BE49-F238E27FC236}">
                <a16:creationId xmlns:a16="http://schemas.microsoft.com/office/drawing/2014/main" id="{5D688254-3D58-CA70-C8BB-F0B043E2A77C}"/>
              </a:ext>
            </a:extLst>
          </p:cNvPr>
          <p:cNvSpPr>
            <a:spLocks noGrp="1"/>
          </p:cNvSpPr>
          <p:nvPr>
            <p:ph idx="1"/>
          </p:nvPr>
        </p:nvSpPr>
        <p:spPr/>
        <p:txBody>
          <a:bodyPr>
            <a:normAutofit/>
          </a:bodyPr>
          <a:lstStyle/>
          <a:p>
            <a:r>
              <a:rPr lang="en-US" sz="2400" dirty="0">
                <a:solidFill>
                  <a:schemeClr val="accent1"/>
                </a:solidFill>
              </a:rPr>
              <a:t>Kafka Streams assigns a timestamp to every data record via so-called timestamp extractors.</a:t>
            </a:r>
          </a:p>
          <a:p>
            <a:endParaRPr lang="en-US" sz="2400" b="0" dirty="0"/>
          </a:p>
          <a:p>
            <a:r>
              <a:rPr lang="en-US" sz="2400" b="0" dirty="0"/>
              <a:t>You may:</a:t>
            </a:r>
          </a:p>
          <a:p>
            <a:pPr marL="342900" indent="-342900">
              <a:buFont typeface="Arial" panose="020B0604020202020204" pitchFamily="34" charset="0"/>
              <a:buChar char="•"/>
            </a:pPr>
            <a:r>
              <a:rPr lang="en-US" sz="2400" b="0" dirty="0"/>
              <a:t>use input record timestamp to advance streams time.</a:t>
            </a:r>
          </a:p>
          <a:p>
            <a:pPr marL="342900" indent="-342900">
              <a:buFont typeface="Arial" panose="020B0604020202020204" pitchFamily="34" charset="0"/>
              <a:buChar char="•"/>
            </a:pPr>
            <a:r>
              <a:rPr lang="en-US" sz="2400" b="0" dirty="0"/>
              <a:t>use wall clock to advance streams time</a:t>
            </a:r>
          </a:p>
          <a:p>
            <a:pPr marL="342900" indent="-342900">
              <a:buFont typeface="Arial" panose="020B0604020202020204" pitchFamily="34" charset="0"/>
              <a:buChar char="•"/>
            </a:pPr>
            <a:r>
              <a:rPr lang="en-US" sz="2400" b="0" dirty="0"/>
              <a:t>write your own </a:t>
            </a:r>
            <a:r>
              <a:rPr lang="en-US" sz="2400" b="0" dirty="0" err="1">
                <a:solidFill>
                  <a:schemeClr val="accent1"/>
                </a:solidFill>
                <a:latin typeface="Consolas" panose="020B0609020204030204" pitchFamily="49" charset="0"/>
              </a:rPr>
              <a:t>TimestampExtractor</a:t>
            </a:r>
            <a:r>
              <a:rPr lang="en-US" sz="2400" b="0" dirty="0"/>
              <a:t> that extracts the timestamp from event payload.</a:t>
            </a:r>
          </a:p>
        </p:txBody>
      </p:sp>
      <p:sp>
        <p:nvSpPr>
          <p:cNvPr id="2" name="Content Placeholder 1">
            <a:extLst>
              <a:ext uri="{FF2B5EF4-FFF2-40B4-BE49-F238E27FC236}">
                <a16:creationId xmlns:a16="http://schemas.microsoft.com/office/drawing/2014/main" id="{0728520C-6753-6637-E303-12C5484F1F46}"/>
              </a:ext>
            </a:extLst>
          </p:cNvPr>
          <p:cNvSpPr>
            <a:spLocks noGrp="1"/>
          </p:cNvSpPr>
          <p:nvPr>
            <p:ph idx="10"/>
          </p:nvPr>
        </p:nvSpPr>
        <p:spPr/>
        <p:txBody>
          <a:bodyPr/>
          <a:lstStyle/>
          <a:p>
            <a:endParaRPr lang="en-US"/>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189225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err="1"/>
              <a:t>TimestampExtractor</a:t>
            </a:r>
            <a:endParaRPr lang="en-US" dirty="0"/>
          </a:p>
        </p:txBody>
      </p:sp>
      <p:sp>
        <p:nvSpPr>
          <p:cNvPr id="2" name="Content Placeholder 1">
            <a:extLst>
              <a:ext uri="{FF2B5EF4-FFF2-40B4-BE49-F238E27FC236}">
                <a16:creationId xmlns:a16="http://schemas.microsoft.com/office/drawing/2014/main" id="{0728520C-6753-6637-E303-12C5484F1F46}"/>
              </a:ext>
            </a:extLst>
          </p:cNvPr>
          <p:cNvSpPr>
            <a:spLocks noGrp="1"/>
          </p:cNvSpPr>
          <p:nvPr>
            <p:ph idx="10"/>
          </p:nvPr>
        </p:nvSpPr>
        <p:spPr/>
        <p:txBody>
          <a:bodyPr/>
          <a:lstStyle/>
          <a:p>
            <a:endParaRPr lang="en-US"/>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14" name="Picture 13">
            <a:extLst>
              <a:ext uri="{FF2B5EF4-FFF2-40B4-BE49-F238E27FC236}">
                <a16:creationId xmlns:a16="http://schemas.microsoft.com/office/drawing/2014/main" id="{4402060A-EABA-8248-4D7F-503C43097053}"/>
              </a:ext>
            </a:extLst>
          </p:cNvPr>
          <p:cNvPicPr>
            <a:picLocks noChangeAspect="1"/>
          </p:cNvPicPr>
          <p:nvPr/>
        </p:nvPicPr>
        <p:blipFill>
          <a:blip r:embed="rId3"/>
          <a:stretch>
            <a:fillRect/>
          </a:stretch>
        </p:blipFill>
        <p:spPr>
          <a:xfrm>
            <a:off x="457200" y="2819400"/>
            <a:ext cx="13716000" cy="2590800"/>
          </a:xfrm>
          <a:prstGeom prst="rect">
            <a:avLst/>
          </a:prstGeom>
        </p:spPr>
      </p:pic>
    </p:spTree>
    <p:extLst>
      <p:ext uri="{BB962C8B-B14F-4D97-AF65-F5344CB8AC3E}">
        <p14:creationId xmlns:p14="http://schemas.microsoft.com/office/powerpoint/2010/main" val="11212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err="1"/>
              <a:t>TimestampExtractor</a:t>
            </a:r>
            <a:endParaRPr lang="en-US" dirty="0"/>
          </a:p>
        </p:txBody>
      </p:sp>
      <p:sp>
        <p:nvSpPr>
          <p:cNvPr id="2" name="Content Placeholder 1">
            <a:extLst>
              <a:ext uri="{FF2B5EF4-FFF2-40B4-BE49-F238E27FC236}">
                <a16:creationId xmlns:a16="http://schemas.microsoft.com/office/drawing/2014/main" id="{0728520C-6753-6637-E303-12C5484F1F46}"/>
              </a:ext>
            </a:extLst>
          </p:cNvPr>
          <p:cNvSpPr>
            <a:spLocks noGrp="1"/>
          </p:cNvSpPr>
          <p:nvPr>
            <p:ph idx="10"/>
          </p:nvPr>
        </p:nvSpPr>
        <p:spPr/>
        <p:txBody>
          <a:bodyPr/>
          <a:lstStyle/>
          <a:p>
            <a:endParaRPr lang="en-US"/>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14" name="Picture 13">
            <a:extLst>
              <a:ext uri="{FF2B5EF4-FFF2-40B4-BE49-F238E27FC236}">
                <a16:creationId xmlns:a16="http://schemas.microsoft.com/office/drawing/2014/main" id="{4C8D40F8-EE01-9106-1110-537C497BEC49}"/>
              </a:ext>
            </a:extLst>
          </p:cNvPr>
          <p:cNvPicPr>
            <a:picLocks noChangeAspect="1"/>
          </p:cNvPicPr>
          <p:nvPr/>
        </p:nvPicPr>
        <p:blipFill>
          <a:blip r:embed="rId3"/>
          <a:stretch>
            <a:fillRect/>
          </a:stretch>
        </p:blipFill>
        <p:spPr>
          <a:xfrm>
            <a:off x="457200" y="1828800"/>
            <a:ext cx="13716000" cy="4572000"/>
          </a:xfrm>
          <a:prstGeom prst="rect">
            <a:avLst/>
          </a:prstGeom>
        </p:spPr>
      </p:pic>
    </p:spTree>
    <p:extLst>
      <p:ext uri="{BB962C8B-B14F-4D97-AF65-F5344CB8AC3E}">
        <p14:creationId xmlns:p14="http://schemas.microsoft.com/office/powerpoint/2010/main" val="203510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3DBD73-32F6-A5A3-9F83-B331B1A0EEF9}"/>
              </a:ext>
            </a:extLst>
          </p:cNvPr>
          <p:cNvPicPr>
            <a:picLocks noChangeAspect="1"/>
          </p:cNvPicPr>
          <p:nvPr/>
        </p:nvPicPr>
        <p:blipFill>
          <a:blip r:embed="rId3"/>
          <a:stretch>
            <a:fillRect/>
          </a:stretch>
        </p:blipFill>
        <p:spPr>
          <a:xfrm>
            <a:off x="457198" y="1742005"/>
            <a:ext cx="13716000" cy="3467100"/>
          </a:xfrm>
          <a:prstGeom prst="rect">
            <a:avLst/>
          </a:prstGeom>
        </p:spPr>
      </p:pic>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a:t>Windowing - grace</a:t>
            </a:r>
          </a:p>
        </p:txBody>
      </p:sp>
      <p:sp>
        <p:nvSpPr>
          <p:cNvPr id="3" name="Content Placeholder 2">
            <a:extLst>
              <a:ext uri="{FF2B5EF4-FFF2-40B4-BE49-F238E27FC236}">
                <a16:creationId xmlns:a16="http://schemas.microsoft.com/office/drawing/2014/main" id="{06D1F34F-653B-E405-075F-F33F40731FFC}"/>
              </a:ext>
            </a:extLst>
          </p:cNvPr>
          <p:cNvSpPr>
            <a:spLocks noGrp="1"/>
          </p:cNvSpPr>
          <p:nvPr>
            <p:ph idx="1"/>
          </p:nvPr>
        </p:nvSpPr>
        <p:spPr>
          <a:xfrm>
            <a:off x="685799" y="5883965"/>
            <a:ext cx="13258799" cy="1294709"/>
          </a:xfrm>
        </p:spPr>
        <p:txBody>
          <a:bodyPr>
            <a:normAutofit/>
          </a:bodyPr>
          <a:lstStyle/>
          <a:p>
            <a:pPr marL="457200" indent="-457200">
              <a:buFont typeface="+mj-lt"/>
              <a:buAutoNum type="arabicPeriod"/>
            </a:pPr>
            <a:r>
              <a:rPr lang="en-US" sz="2200" b="0" dirty="0"/>
              <a:t>This windows specifies a grace time of 1 hour. Events 'late' more than 1h will be simply discarded.</a:t>
            </a:r>
          </a:p>
          <a:p>
            <a:pPr marL="457200" indent="-457200">
              <a:buFont typeface="+mj-lt"/>
              <a:buAutoNum type="arabicPeriod"/>
            </a:pPr>
            <a:r>
              <a:rPr lang="en-US" sz="2200" b="0" dirty="0"/>
              <a:t>After a grace period window results are final.</a:t>
            </a:r>
          </a:p>
        </p:txBody>
      </p:sp>
      <p:sp>
        <p:nvSpPr>
          <p:cNvPr id="4" name="Content Placeholder 3">
            <a:extLst>
              <a:ext uri="{FF2B5EF4-FFF2-40B4-BE49-F238E27FC236}">
                <a16:creationId xmlns:a16="http://schemas.microsoft.com/office/drawing/2014/main" id="{CAAA8DC8-00E3-1754-A001-D4E331F8023E}"/>
              </a:ext>
            </a:extLst>
          </p:cNvPr>
          <p:cNvSpPr>
            <a:spLocks noGrp="1"/>
          </p:cNvSpPr>
          <p:nvPr>
            <p:ph idx="10"/>
          </p:nvPr>
        </p:nvSpPr>
        <p:spPr/>
        <p:txBody>
          <a:bodyPr/>
          <a:lstStyle/>
          <a:p>
            <a:endParaRPr lang="en-US"/>
          </a:p>
        </p:txBody>
      </p:sp>
      <p:sp>
        <p:nvSpPr>
          <p:cNvPr id="6" name="Text Placeholder 5">
            <a:extLst>
              <a:ext uri="{FF2B5EF4-FFF2-40B4-BE49-F238E27FC236}">
                <a16:creationId xmlns:a16="http://schemas.microsoft.com/office/drawing/2014/main" id="{27791965-D96E-E251-F0E1-3B16A1A522BC}"/>
              </a:ext>
            </a:extLst>
          </p:cNvPr>
          <p:cNvSpPr>
            <a:spLocks noGrp="1"/>
          </p:cNvSpPr>
          <p:nvPr>
            <p:ph type="body" sz="quarter" idx="11"/>
          </p:nvPr>
        </p:nvSpPr>
        <p:spPr/>
        <p:txBody>
          <a:bodyPr/>
          <a:lstStyle/>
          <a:p>
            <a:r>
              <a:rPr lang="en-US" dirty="0">
                <a:solidFill>
                  <a:schemeClr val="accent1"/>
                </a:solidFill>
              </a:rPr>
              <a:t>Let’s discuss out-of-order messages</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264437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a:t>Windowing – suppressing events</a:t>
            </a:r>
          </a:p>
        </p:txBody>
      </p:sp>
      <p:sp>
        <p:nvSpPr>
          <p:cNvPr id="3" name="Content Placeholder 2">
            <a:extLst>
              <a:ext uri="{FF2B5EF4-FFF2-40B4-BE49-F238E27FC236}">
                <a16:creationId xmlns:a16="http://schemas.microsoft.com/office/drawing/2014/main" id="{06D1F34F-653B-E405-075F-F33F40731FFC}"/>
              </a:ext>
            </a:extLst>
          </p:cNvPr>
          <p:cNvSpPr>
            <a:spLocks noGrp="1"/>
          </p:cNvSpPr>
          <p:nvPr>
            <p:ph idx="1"/>
          </p:nvPr>
        </p:nvSpPr>
        <p:spPr>
          <a:xfrm>
            <a:off x="685799" y="5883965"/>
            <a:ext cx="13258799" cy="1294709"/>
          </a:xfrm>
        </p:spPr>
        <p:txBody>
          <a:bodyPr>
            <a:normAutofit/>
          </a:bodyPr>
          <a:lstStyle/>
          <a:p>
            <a:pPr marL="457200" indent="-457200">
              <a:buFont typeface="+mj-lt"/>
              <a:buAutoNum type="arabicPeriod"/>
            </a:pPr>
            <a:r>
              <a:rPr lang="en-US" sz="2200" b="0" dirty="0"/>
              <a:t>Use </a:t>
            </a:r>
            <a:r>
              <a:rPr lang="en-US" sz="2200" b="0" dirty="0">
                <a:solidFill>
                  <a:schemeClr val="accent1"/>
                </a:solidFill>
                <a:latin typeface="Consolas" panose="020B0609020204030204" pitchFamily="49" charset="0"/>
              </a:rPr>
              <a:t>.suppress()</a:t>
            </a:r>
            <a:r>
              <a:rPr lang="en-US" sz="2200" b="0" dirty="0"/>
              <a:t> operator.</a:t>
            </a:r>
          </a:p>
          <a:p>
            <a:pPr marL="457200" indent="-457200">
              <a:buFont typeface="+mj-lt"/>
              <a:buAutoNum type="arabicPeriod"/>
            </a:pPr>
            <a:r>
              <a:rPr lang="en-US" sz="2200" b="0" dirty="0"/>
              <a:t>The results need to be cached. Choose your strategy wisely or you may end up with OOME or performance problems.</a:t>
            </a:r>
          </a:p>
        </p:txBody>
      </p:sp>
      <p:sp>
        <p:nvSpPr>
          <p:cNvPr id="4" name="Content Placeholder 3">
            <a:extLst>
              <a:ext uri="{FF2B5EF4-FFF2-40B4-BE49-F238E27FC236}">
                <a16:creationId xmlns:a16="http://schemas.microsoft.com/office/drawing/2014/main" id="{CAAA8DC8-00E3-1754-A001-D4E331F8023E}"/>
              </a:ext>
            </a:extLst>
          </p:cNvPr>
          <p:cNvSpPr>
            <a:spLocks noGrp="1"/>
          </p:cNvSpPr>
          <p:nvPr>
            <p:ph idx="10"/>
          </p:nvPr>
        </p:nvSpPr>
        <p:spPr/>
        <p:txBody>
          <a:bodyPr/>
          <a:lstStyle/>
          <a:p>
            <a:endParaRPr lang="en-US"/>
          </a:p>
        </p:txBody>
      </p:sp>
      <p:sp>
        <p:nvSpPr>
          <p:cNvPr id="6" name="Text Placeholder 5">
            <a:extLst>
              <a:ext uri="{FF2B5EF4-FFF2-40B4-BE49-F238E27FC236}">
                <a16:creationId xmlns:a16="http://schemas.microsoft.com/office/drawing/2014/main" id="{27791965-D96E-E251-F0E1-3B16A1A522BC}"/>
              </a:ext>
            </a:extLst>
          </p:cNvPr>
          <p:cNvSpPr>
            <a:spLocks noGrp="1"/>
          </p:cNvSpPr>
          <p:nvPr>
            <p:ph type="body" sz="quarter" idx="11"/>
          </p:nvPr>
        </p:nvSpPr>
        <p:spPr>
          <a:xfrm>
            <a:off x="685800" y="1312863"/>
            <a:ext cx="10446026" cy="566737"/>
          </a:xfrm>
        </p:spPr>
        <p:txBody>
          <a:bodyPr>
            <a:normAutofit fontScale="92500"/>
          </a:bodyPr>
          <a:lstStyle/>
          <a:p>
            <a:r>
              <a:rPr lang="en-US" dirty="0">
                <a:solidFill>
                  <a:schemeClr val="accent1"/>
                </a:solidFill>
              </a:rPr>
              <a:t>What if you need only the final result of a window (no intermediate results)?</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13" name="Picture 12">
            <a:extLst>
              <a:ext uri="{FF2B5EF4-FFF2-40B4-BE49-F238E27FC236}">
                <a16:creationId xmlns:a16="http://schemas.microsoft.com/office/drawing/2014/main" id="{FE19E6A6-413D-8AFF-2063-4635EB69DF31}"/>
              </a:ext>
            </a:extLst>
          </p:cNvPr>
          <p:cNvPicPr>
            <a:picLocks noChangeAspect="1"/>
          </p:cNvPicPr>
          <p:nvPr/>
        </p:nvPicPr>
        <p:blipFill>
          <a:blip r:embed="rId3"/>
          <a:stretch>
            <a:fillRect/>
          </a:stretch>
        </p:blipFill>
        <p:spPr>
          <a:xfrm>
            <a:off x="457200" y="1712464"/>
            <a:ext cx="13716000" cy="3771900"/>
          </a:xfrm>
          <a:prstGeom prst="rect">
            <a:avLst/>
          </a:prstGeom>
        </p:spPr>
      </p:pic>
    </p:spTree>
    <p:extLst>
      <p:ext uri="{BB962C8B-B14F-4D97-AF65-F5344CB8AC3E}">
        <p14:creationId xmlns:p14="http://schemas.microsoft.com/office/powerpoint/2010/main" val="286321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ea typeface="+mj-lt"/>
                <a:cs typeface="+mj-lt"/>
              </a:rPr>
              <a:t>What is a stream topology?</a:t>
            </a:r>
            <a:endParaRPr lang="ru-RU" dirty="0"/>
          </a:p>
        </p:txBody>
      </p:sp>
      <p:sp>
        <p:nvSpPr>
          <p:cNvPr id="7" name="Content Placeholder 6"/>
          <p:cNvSpPr>
            <a:spLocks noGrp="1"/>
          </p:cNvSpPr>
          <p:nvPr>
            <p:ph idx="1"/>
          </p:nvPr>
        </p:nvSpPr>
        <p:spPr/>
        <p:txBody>
          <a:bodyPr vert="horz" lIns="0" tIns="0" rIns="0" bIns="0" rtlCol="0" anchor="t">
            <a:normAutofit lnSpcReduction="10000"/>
          </a:bodyPr>
          <a:lstStyle/>
          <a:p>
            <a:pPr algn="just"/>
            <a:r>
              <a:rPr lang="en-US" sz="2400" b="0" dirty="0">
                <a:ea typeface="Open Sans Semibold"/>
                <a:cs typeface="Open Sans Semibold"/>
              </a:rPr>
              <a:t>A </a:t>
            </a:r>
            <a:r>
              <a:rPr lang="en-US" sz="2400" dirty="0">
                <a:solidFill>
                  <a:schemeClr val="accent1"/>
                </a:solidFill>
                <a:ea typeface="Open Sans Semibold"/>
                <a:cs typeface="Open Sans Semibold"/>
              </a:rPr>
              <a:t>processor topology</a:t>
            </a:r>
            <a:r>
              <a:rPr lang="en-US" sz="2400" b="0" dirty="0">
                <a:solidFill>
                  <a:schemeClr val="accent1"/>
                </a:solidFill>
                <a:ea typeface="Open Sans Semibold"/>
                <a:cs typeface="Open Sans Semibold"/>
              </a:rPr>
              <a:t> </a:t>
            </a:r>
            <a:r>
              <a:rPr lang="en-US" sz="2400" b="0" dirty="0">
                <a:ea typeface="Open Sans Semibold"/>
                <a:cs typeface="Open Sans Semibold"/>
              </a:rPr>
              <a:t>defines the stream processing computational logic for your application, i.e., how input data is transformed into output data. A topology is a graph of stream processors (nodes) that are connected by streams (edges) or shared state stores. There are two special processors in the topology:</a:t>
            </a:r>
          </a:p>
          <a:p>
            <a:pPr marL="342900" indent="-342900" algn="just">
              <a:buFont typeface="Arial" panose="020B0604020202020204" pitchFamily="34" charset="0"/>
              <a:buChar char="•"/>
            </a:pPr>
            <a:endParaRPr lang="en-US" sz="2400" b="0" dirty="0">
              <a:ea typeface="Open Sans Semibold"/>
              <a:cs typeface="Open Sans Semibold"/>
            </a:endParaRPr>
          </a:p>
          <a:p>
            <a:pPr marL="342900" indent="-342900" algn="just">
              <a:buFont typeface="Arial" panose="020B0604020202020204" pitchFamily="34" charset="0"/>
              <a:buChar char="•"/>
            </a:pPr>
            <a:r>
              <a:rPr lang="en-US" sz="2400" dirty="0">
                <a:solidFill>
                  <a:schemeClr val="accent1"/>
                </a:solidFill>
                <a:ea typeface="Open Sans Semibold"/>
                <a:cs typeface="Open Sans Semibold"/>
              </a:rPr>
              <a:t>Source Processor</a:t>
            </a:r>
            <a:r>
              <a:rPr lang="en-US" sz="2400" b="0" dirty="0">
                <a:ea typeface="Open Sans Semibold"/>
                <a:cs typeface="Open Sans Semibold"/>
              </a:rPr>
              <a:t>: A source processor is a special type of stream processor that does not have any upstream processors. It produces an input stream to its topology from one or multiple Kafka topics by consuming records from these topics and forward them to its down-stream processors.</a:t>
            </a:r>
          </a:p>
          <a:p>
            <a:pPr marL="342900" indent="-342900" algn="just">
              <a:buFont typeface="Arial" panose="020B0604020202020204" pitchFamily="34" charset="0"/>
              <a:buChar char="•"/>
            </a:pPr>
            <a:endParaRPr lang="en-US" sz="2400" b="0" dirty="0">
              <a:ea typeface="Open Sans Semibold"/>
              <a:cs typeface="Open Sans Semibold"/>
            </a:endParaRPr>
          </a:p>
          <a:p>
            <a:pPr marL="342900" indent="-342900" algn="just">
              <a:buFont typeface="Arial" panose="020B0604020202020204" pitchFamily="34" charset="0"/>
              <a:buChar char="•"/>
            </a:pPr>
            <a:r>
              <a:rPr lang="en-US" sz="2400" dirty="0">
                <a:solidFill>
                  <a:schemeClr val="accent1"/>
                </a:solidFill>
                <a:ea typeface="Open Sans Semibold"/>
                <a:cs typeface="Open Sans Semibold"/>
              </a:rPr>
              <a:t>Sink Processor</a:t>
            </a:r>
            <a:r>
              <a:rPr lang="en-US" sz="2400" b="0" dirty="0">
                <a:ea typeface="Open Sans Semibold"/>
                <a:cs typeface="Open Sans Semibold"/>
              </a:rPr>
              <a:t>: A sink processor is a special type of stream processor that does not have down-stream processors. It sends any received records from its up-stream processors to a specified Kafka topic.</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103769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err="1"/>
              <a:t>KStream</a:t>
            </a:r>
            <a:r>
              <a:rPr lang="en-US" dirty="0"/>
              <a:t> vs. </a:t>
            </a:r>
            <a:r>
              <a:rPr lang="en-US" dirty="0" err="1"/>
              <a:t>KTable</a:t>
            </a:r>
            <a:endParaRPr lang="en-US" dirty="0"/>
          </a:p>
        </p:txBody>
      </p:sp>
      <p:sp>
        <p:nvSpPr>
          <p:cNvPr id="18" name="Content Placeholder 17">
            <a:extLst>
              <a:ext uri="{FF2B5EF4-FFF2-40B4-BE49-F238E27FC236}">
                <a16:creationId xmlns:a16="http://schemas.microsoft.com/office/drawing/2014/main" id="{5D688254-3D58-CA70-C8BB-F0B043E2A77C}"/>
              </a:ext>
            </a:extLst>
          </p:cNvPr>
          <p:cNvSpPr>
            <a:spLocks noGrp="1"/>
          </p:cNvSpPr>
          <p:nvPr>
            <p:ph idx="1"/>
          </p:nvPr>
        </p:nvSpPr>
        <p:spPr>
          <a:xfrm>
            <a:off x="672547" y="2057399"/>
            <a:ext cx="13258799" cy="5121275"/>
          </a:xfrm>
        </p:spPr>
        <p:txBody>
          <a:bodyPr>
            <a:normAutofit/>
          </a:bodyPr>
          <a:lstStyle/>
          <a:p>
            <a:pPr marL="342900" indent="-342900">
              <a:buFont typeface="Arial" panose="020B0604020202020204" pitchFamily="34" charset="0"/>
              <a:buChar char="•"/>
            </a:pPr>
            <a:r>
              <a:rPr lang="en-US" sz="2400" dirty="0">
                <a:solidFill>
                  <a:schemeClr val="accent1"/>
                </a:solidFill>
              </a:rPr>
              <a:t>Stream</a:t>
            </a:r>
            <a:r>
              <a:rPr lang="en-US" sz="2400" b="0" dirty="0"/>
              <a:t> models an event stream. Every event matters. i.e.: Purchases, Stock price quotes</a:t>
            </a:r>
          </a:p>
          <a:p>
            <a:pPr marL="342900" indent="-342900">
              <a:buFont typeface="Arial" panose="020B0604020202020204" pitchFamily="34" charset="0"/>
              <a:buChar char="•"/>
            </a:pPr>
            <a:r>
              <a:rPr lang="en-US" sz="2400" dirty="0">
                <a:solidFill>
                  <a:schemeClr val="accent1"/>
                </a:solidFill>
              </a:rPr>
              <a:t>Table</a:t>
            </a:r>
            <a:r>
              <a:rPr lang="en-US" sz="2400" b="0" dirty="0"/>
              <a:t> models an update stream. The update stream requires event key. We are mostly interested in the latest value for some key (hence the update stream). i.e. : current customer contact info, Current stock price.</a:t>
            </a:r>
          </a:p>
          <a:p>
            <a:pPr marL="342900" indent="-342900">
              <a:buFont typeface="Arial" panose="020B0604020202020204" pitchFamily="34" charset="0"/>
              <a:buChar char="•"/>
            </a:pPr>
            <a:r>
              <a:rPr lang="en-US" sz="2400" b="0" dirty="0"/>
              <a:t>There is a notion of duality between those two: you can turn an event stream into the update stream and vice versa.</a:t>
            </a:r>
          </a:p>
          <a:p>
            <a:pPr marL="342900" indent="-342900">
              <a:buFont typeface="Arial" panose="020B0604020202020204" pitchFamily="34" charset="0"/>
              <a:buChar char="•"/>
            </a:pPr>
            <a:endParaRPr lang="en-US" sz="2400" b="0" dirty="0"/>
          </a:p>
          <a:p>
            <a:r>
              <a:rPr lang="en-US" sz="2400" dirty="0">
                <a:solidFill>
                  <a:schemeClr val="accent1"/>
                </a:solidFill>
              </a:rPr>
              <a:t>TIP: </a:t>
            </a:r>
            <a:r>
              <a:rPr lang="en-US" sz="2400" b="0" dirty="0"/>
              <a:t>we can use compacted topic for storing changelogs</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425309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a:t>How to create a </a:t>
            </a:r>
            <a:r>
              <a:rPr lang="en-US" dirty="0" err="1"/>
              <a:t>KTable</a:t>
            </a:r>
            <a:endParaRPr lang="en-US" dirty="0"/>
          </a:p>
        </p:txBody>
      </p:sp>
      <p:sp>
        <p:nvSpPr>
          <p:cNvPr id="18" name="Content Placeholder 17">
            <a:extLst>
              <a:ext uri="{FF2B5EF4-FFF2-40B4-BE49-F238E27FC236}">
                <a16:creationId xmlns:a16="http://schemas.microsoft.com/office/drawing/2014/main" id="{5D688254-3D58-CA70-C8BB-F0B043E2A77C}"/>
              </a:ext>
            </a:extLst>
          </p:cNvPr>
          <p:cNvSpPr>
            <a:spLocks noGrp="1"/>
          </p:cNvSpPr>
          <p:nvPr>
            <p:ph idx="1"/>
          </p:nvPr>
        </p:nvSpPr>
        <p:spPr>
          <a:xfrm>
            <a:off x="672547" y="2057399"/>
            <a:ext cx="13258799" cy="5121275"/>
          </a:xfrm>
        </p:spPr>
        <p:txBody>
          <a:bodyPr>
            <a:normAutofit/>
          </a:bodyPr>
          <a:lstStyle/>
          <a:p>
            <a:pPr marL="342900" indent="-342900">
              <a:buFont typeface="Arial" panose="020B0604020202020204" pitchFamily="34" charset="0"/>
              <a:buChar char="•"/>
            </a:pPr>
            <a:r>
              <a:rPr lang="en-US" sz="2400" b="0" dirty="0"/>
              <a:t>use </a:t>
            </a:r>
            <a:r>
              <a:rPr lang="en-US" sz="2400" b="0" dirty="0" err="1">
                <a:solidFill>
                  <a:schemeClr val="accent1"/>
                </a:solidFill>
                <a:latin typeface="Consolas" panose="020B0609020204030204" pitchFamily="49" charset="0"/>
              </a:rPr>
              <a:t>builder.table</a:t>
            </a:r>
            <a:r>
              <a:rPr lang="en-US" sz="2400" b="0" dirty="0">
                <a:solidFill>
                  <a:schemeClr val="accent1"/>
                </a:solidFill>
                <a:latin typeface="Consolas" panose="020B0609020204030204" pitchFamily="49" charset="0"/>
              </a:rPr>
              <a:t>(</a:t>
            </a:r>
            <a:r>
              <a:rPr lang="en-US" sz="2400" b="0" dirty="0" err="1">
                <a:solidFill>
                  <a:schemeClr val="accent1"/>
                </a:solidFill>
                <a:latin typeface="Consolas" panose="020B0609020204030204" pitchFamily="49" charset="0"/>
              </a:rPr>
              <a:t>topicName</a:t>
            </a:r>
            <a:r>
              <a:rPr lang="en-US" sz="2400" b="0" dirty="0">
                <a:solidFill>
                  <a:schemeClr val="accent1"/>
                </a:solidFill>
                <a:latin typeface="Consolas" panose="020B0609020204030204" pitchFamily="49" charset="0"/>
              </a:rPr>
              <a:t>, Materialized)</a:t>
            </a:r>
            <a:endParaRPr lang="en-US" sz="2400" b="0" dirty="0"/>
          </a:p>
          <a:p>
            <a:pPr marL="342900" indent="-342900">
              <a:buFont typeface="Arial" panose="020B0604020202020204" pitchFamily="34" charset="0"/>
              <a:buChar char="•"/>
            </a:pPr>
            <a:r>
              <a:rPr lang="en-US" sz="2400" b="0" dirty="0"/>
              <a:t>convert any existing update stream using </a:t>
            </a:r>
            <a:r>
              <a:rPr lang="en-US" sz="2400" b="0" dirty="0">
                <a:solidFill>
                  <a:schemeClr val="accent1"/>
                </a:solidFill>
                <a:latin typeface="Consolas" panose="020B0609020204030204" pitchFamily="49" charset="0"/>
              </a:rPr>
              <a:t>.</a:t>
            </a:r>
            <a:r>
              <a:rPr lang="en-US" sz="2400" b="0" dirty="0" err="1">
                <a:solidFill>
                  <a:schemeClr val="accent1"/>
                </a:solidFill>
                <a:latin typeface="Consolas" panose="020B0609020204030204" pitchFamily="49" charset="0"/>
              </a:rPr>
              <a:t>toTable</a:t>
            </a:r>
            <a:r>
              <a:rPr lang="en-US" sz="2400" b="0" dirty="0">
                <a:solidFill>
                  <a:schemeClr val="accent1"/>
                </a:solidFill>
                <a:latin typeface="Consolas" panose="020B0609020204030204" pitchFamily="49" charset="0"/>
              </a:rPr>
              <a:t>(Materialized)</a:t>
            </a:r>
          </a:p>
          <a:p>
            <a:pPr marL="342900" indent="-342900">
              <a:buFont typeface="Arial" panose="020B0604020202020204" pitchFamily="34" charset="0"/>
              <a:buChar char="•"/>
            </a:pPr>
            <a:r>
              <a:rPr lang="en-US" sz="2400" b="0" dirty="0"/>
              <a:t>use grouping with any kind of aggregation.</a:t>
            </a:r>
          </a:p>
          <a:p>
            <a:endParaRPr lang="en-US" sz="2400" b="0" dirty="0"/>
          </a:p>
          <a:p>
            <a:r>
              <a:rPr lang="en-US" sz="2400" dirty="0">
                <a:solidFill>
                  <a:schemeClr val="accent1"/>
                </a:solidFill>
              </a:rPr>
              <a:t>NOTE:</a:t>
            </a:r>
            <a:r>
              <a:rPr lang="en-US" sz="2400" b="0" dirty="0"/>
              <a:t> It looks like you have already built tables. You just did not know about it.</a:t>
            </a:r>
          </a:p>
          <a:p>
            <a:pPr marL="342900" indent="-342900">
              <a:buFont typeface="Arial" panose="020B0604020202020204" pitchFamily="34" charset="0"/>
              <a:buChar char="•"/>
            </a:pPr>
            <a:endParaRPr lang="en-US" sz="2400" b="0" dirty="0"/>
          </a:p>
          <a:p>
            <a:r>
              <a:rPr lang="en-US" sz="2400" dirty="0">
                <a:solidFill>
                  <a:schemeClr val="accent1"/>
                </a:solidFill>
              </a:rPr>
              <a:t>TIP:</a:t>
            </a:r>
            <a:r>
              <a:rPr lang="en-US" sz="2400" b="0" dirty="0">
                <a:solidFill>
                  <a:schemeClr val="accent1"/>
                </a:solidFill>
              </a:rPr>
              <a:t> </a:t>
            </a:r>
            <a:r>
              <a:rPr lang="en-US" sz="2400" b="0" dirty="0"/>
              <a:t>every </a:t>
            </a:r>
            <a:r>
              <a:rPr lang="en-US" sz="2400" b="0" dirty="0" err="1"/>
              <a:t>KTable</a:t>
            </a:r>
            <a:r>
              <a:rPr lang="en-US" sz="2400" b="0" dirty="0"/>
              <a:t> obviously is backed up by a state store.</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356356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err="1"/>
              <a:t>KTable</a:t>
            </a:r>
            <a:r>
              <a:rPr lang="en-US" dirty="0"/>
              <a:t> - example</a:t>
            </a:r>
          </a:p>
        </p:txBody>
      </p:sp>
      <p:sp>
        <p:nvSpPr>
          <p:cNvPr id="4" name="Content Placeholder 3">
            <a:extLst>
              <a:ext uri="{FF2B5EF4-FFF2-40B4-BE49-F238E27FC236}">
                <a16:creationId xmlns:a16="http://schemas.microsoft.com/office/drawing/2014/main" id="{CAAA8DC8-00E3-1754-A001-D4E331F8023E}"/>
              </a:ext>
            </a:extLst>
          </p:cNvPr>
          <p:cNvSpPr>
            <a:spLocks noGrp="1"/>
          </p:cNvSpPr>
          <p:nvPr>
            <p:ph idx="10"/>
          </p:nvPr>
        </p:nvSpPr>
        <p:spPr/>
        <p:txBody>
          <a:bodyPr/>
          <a:lstStyle/>
          <a:p>
            <a:endParaRPr lang="en-US"/>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7" name="Picture 6">
            <a:extLst>
              <a:ext uri="{FF2B5EF4-FFF2-40B4-BE49-F238E27FC236}">
                <a16:creationId xmlns:a16="http://schemas.microsoft.com/office/drawing/2014/main" id="{17DDD622-174A-112B-F88A-E852F6C99CA4}"/>
              </a:ext>
            </a:extLst>
          </p:cNvPr>
          <p:cNvPicPr>
            <a:picLocks noChangeAspect="1"/>
          </p:cNvPicPr>
          <p:nvPr/>
        </p:nvPicPr>
        <p:blipFill>
          <a:blip r:embed="rId3"/>
          <a:stretch>
            <a:fillRect/>
          </a:stretch>
        </p:blipFill>
        <p:spPr>
          <a:xfrm>
            <a:off x="457200" y="1879600"/>
            <a:ext cx="13716000" cy="3143250"/>
          </a:xfrm>
          <a:prstGeom prst="rect">
            <a:avLst/>
          </a:prstGeom>
        </p:spPr>
      </p:pic>
    </p:spTree>
    <p:extLst>
      <p:ext uri="{BB962C8B-B14F-4D97-AF65-F5344CB8AC3E}">
        <p14:creationId xmlns:p14="http://schemas.microsoft.com/office/powerpoint/2010/main" val="407342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a:t>Interactive Query support</a:t>
            </a:r>
          </a:p>
        </p:txBody>
      </p:sp>
      <p:sp>
        <p:nvSpPr>
          <p:cNvPr id="18" name="Content Placeholder 17">
            <a:extLst>
              <a:ext uri="{FF2B5EF4-FFF2-40B4-BE49-F238E27FC236}">
                <a16:creationId xmlns:a16="http://schemas.microsoft.com/office/drawing/2014/main" id="{5D688254-3D58-CA70-C8BB-F0B043E2A77C}"/>
              </a:ext>
            </a:extLst>
          </p:cNvPr>
          <p:cNvSpPr>
            <a:spLocks noGrp="1"/>
          </p:cNvSpPr>
          <p:nvPr>
            <p:ph idx="1"/>
          </p:nvPr>
        </p:nvSpPr>
        <p:spPr>
          <a:xfrm>
            <a:off x="672547" y="2057399"/>
            <a:ext cx="13258799" cy="5121275"/>
          </a:xfrm>
        </p:spPr>
        <p:txBody>
          <a:bodyPr>
            <a:normAutofit/>
          </a:bodyPr>
          <a:lstStyle/>
          <a:p>
            <a:pPr algn="just"/>
            <a:r>
              <a:rPr lang="en-US" sz="2400" dirty="0">
                <a:solidFill>
                  <a:schemeClr val="accent1"/>
                </a:solidFill>
              </a:rPr>
              <a:t>Interactive Queries</a:t>
            </a:r>
            <a:r>
              <a:rPr lang="en-US" sz="2400" b="0" dirty="0"/>
              <a:t> allow you to treat the stream processing layer as a lightweight embedded database, and to directly query the latest state of your stream processing application. You can do this without having to first materialize that state to external databases or external storage.</a:t>
            </a:r>
          </a:p>
          <a:p>
            <a:pPr algn="just"/>
            <a:endParaRPr lang="en-US" sz="2400" b="0" dirty="0"/>
          </a:p>
          <a:p>
            <a:pPr algn="just"/>
            <a:r>
              <a:rPr lang="en-US" sz="2400" b="0" dirty="0"/>
              <a:t>Interactive Queries </a:t>
            </a:r>
            <a:r>
              <a:rPr lang="en-US" sz="2400" dirty="0"/>
              <a:t>simplify the architecture</a:t>
            </a:r>
            <a:r>
              <a:rPr lang="en-US" sz="2400" b="0" dirty="0"/>
              <a:t> and lead to more application-centric architectures.</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300863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a:t>Interactive Query</a:t>
            </a:r>
          </a:p>
        </p:txBody>
      </p:sp>
      <p:sp>
        <p:nvSpPr>
          <p:cNvPr id="4" name="Content Placeholder 3">
            <a:extLst>
              <a:ext uri="{FF2B5EF4-FFF2-40B4-BE49-F238E27FC236}">
                <a16:creationId xmlns:a16="http://schemas.microsoft.com/office/drawing/2014/main" id="{CAAA8DC8-00E3-1754-A001-D4E331F8023E}"/>
              </a:ext>
            </a:extLst>
          </p:cNvPr>
          <p:cNvSpPr>
            <a:spLocks noGrp="1"/>
          </p:cNvSpPr>
          <p:nvPr>
            <p:ph idx="10"/>
          </p:nvPr>
        </p:nvSpPr>
        <p:spPr/>
        <p:txBody>
          <a:bodyPr/>
          <a:lstStyle/>
          <a:p>
            <a:endParaRPr lang="en-US"/>
          </a:p>
        </p:txBody>
      </p:sp>
      <p:sp>
        <p:nvSpPr>
          <p:cNvPr id="6" name="Text Placeholder 5">
            <a:extLst>
              <a:ext uri="{FF2B5EF4-FFF2-40B4-BE49-F238E27FC236}">
                <a16:creationId xmlns:a16="http://schemas.microsoft.com/office/drawing/2014/main" id="{27791965-D96E-E251-F0E1-3B16A1A522BC}"/>
              </a:ext>
            </a:extLst>
          </p:cNvPr>
          <p:cNvSpPr>
            <a:spLocks noGrp="1"/>
          </p:cNvSpPr>
          <p:nvPr>
            <p:ph type="body" sz="quarter" idx="11"/>
          </p:nvPr>
        </p:nvSpPr>
        <p:spPr>
          <a:xfrm>
            <a:off x="685800" y="1312863"/>
            <a:ext cx="10446026" cy="566737"/>
          </a:xfrm>
        </p:spPr>
        <p:txBody>
          <a:bodyPr>
            <a:normAutofit/>
          </a:bodyPr>
          <a:lstStyle/>
          <a:p>
            <a:r>
              <a:rPr lang="en-US" dirty="0">
                <a:solidFill>
                  <a:schemeClr val="accent1"/>
                </a:solidFill>
              </a:rPr>
              <a:t>Architecture without interactive queries</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12" name="Picture 11">
            <a:extLst>
              <a:ext uri="{FF2B5EF4-FFF2-40B4-BE49-F238E27FC236}">
                <a16:creationId xmlns:a16="http://schemas.microsoft.com/office/drawing/2014/main" id="{AA5F5E98-A84F-2383-845A-204928D108EB}"/>
              </a:ext>
            </a:extLst>
          </p:cNvPr>
          <p:cNvPicPr>
            <a:picLocks noChangeAspect="1"/>
          </p:cNvPicPr>
          <p:nvPr/>
        </p:nvPicPr>
        <p:blipFill>
          <a:blip r:embed="rId3"/>
          <a:stretch>
            <a:fillRect/>
          </a:stretch>
        </p:blipFill>
        <p:spPr>
          <a:xfrm>
            <a:off x="1237421" y="1885950"/>
            <a:ext cx="12155558" cy="5214300"/>
          </a:xfrm>
          <a:prstGeom prst="rect">
            <a:avLst/>
          </a:prstGeom>
        </p:spPr>
      </p:pic>
    </p:spTree>
    <p:extLst>
      <p:ext uri="{BB962C8B-B14F-4D97-AF65-F5344CB8AC3E}">
        <p14:creationId xmlns:p14="http://schemas.microsoft.com/office/powerpoint/2010/main" val="254419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a:t>Interactive Query</a:t>
            </a:r>
          </a:p>
        </p:txBody>
      </p:sp>
      <p:sp>
        <p:nvSpPr>
          <p:cNvPr id="4" name="Content Placeholder 3">
            <a:extLst>
              <a:ext uri="{FF2B5EF4-FFF2-40B4-BE49-F238E27FC236}">
                <a16:creationId xmlns:a16="http://schemas.microsoft.com/office/drawing/2014/main" id="{CAAA8DC8-00E3-1754-A001-D4E331F8023E}"/>
              </a:ext>
            </a:extLst>
          </p:cNvPr>
          <p:cNvSpPr>
            <a:spLocks noGrp="1"/>
          </p:cNvSpPr>
          <p:nvPr>
            <p:ph idx="10"/>
          </p:nvPr>
        </p:nvSpPr>
        <p:spPr/>
        <p:txBody>
          <a:bodyPr/>
          <a:lstStyle/>
          <a:p>
            <a:endParaRPr lang="en-US"/>
          </a:p>
        </p:txBody>
      </p:sp>
      <p:sp>
        <p:nvSpPr>
          <p:cNvPr id="6" name="Text Placeholder 5">
            <a:extLst>
              <a:ext uri="{FF2B5EF4-FFF2-40B4-BE49-F238E27FC236}">
                <a16:creationId xmlns:a16="http://schemas.microsoft.com/office/drawing/2014/main" id="{27791965-D96E-E251-F0E1-3B16A1A522BC}"/>
              </a:ext>
            </a:extLst>
          </p:cNvPr>
          <p:cNvSpPr>
            <a:spLocks noGrp="1"/>
          </p:cNvSpPr>
          <p:nvPr>
            <p:ph type="body" sz="quarter" idx="11"/>
          </p:nvPr>
        </p:nvSpPr>
        <p:spPr>
          <a:xfrm>
            <a:off x="685800" y="1312863"/>
            <a:ext cx="10446026" cy="566737"/>
          </a:xfrm>
        </p:spPr>
        <p:txBody>
          <a:bodyPr>
            <a:normAutofit/>
          </a:bodyPr>
          <a:lstStyle/>
          <a:p>
            <a:r>
              <a:rPr lang="en-US" dirty="0">
                <a:solidFill>
                  <a:schemeClr val="accent1"/>
                </a:solidFill>
              </a:rPr>
              <a:t>Architecture with interactive queries</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3" name="Picture 2">
            <a:extLst>
              <a:ext uri="{FF2B5EF4-FFF2-40B4-BE49-F238E27FC236}">
                <a16:creationId xmlns:a16="http://schemas.microsoft.com/office/drawing/2014/main" id="{E5DF0400-BF10-CD51-3F5F-87839FF79320}"/>
              </a:ext>
            </a:extLst>
          </p:cNvPr>
          <p:cNvPicPr>
            <a:picLocks noChangeAspect="1"/>
          </p:cNvPicPr>
          <p:nvPr/>
        </p:nvPicPr>
        <p:blipFill>
          <a:blip r:embed="rId3"/>
          <a:stretch>
            <a:fillRect/>
          </a:stretch>
        </p:blipFill>
        <p:spPr>
          <a:xfrm>
            <a:off x="2162175" y="1879600"/>
            <a:ext cx="10306050" cy="5596045"/>
          </a:xfrm>
          <a:prstGeom prst="rect">
            <a:avLst/>
          </a:prstGeom>
        </p:spPr>
      </p:pic>
    </p:spTree>
    <p:extLst>
      <p:ext uri="{BB962C8B-B14F-4D97-AF65-F5344CB8AC3E}">
        <p14:creationId xmlns:p14="http://schemas.microsoft.com/office/powerpoint/2010/main" val="102393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err="1"/>
              <a:t>KTable</a:t>
            </a:r>
            <a:r>
              <a:rPr lang="en-US" dirty="0"/>
              <a:t> – example 2</a:t>
            </a:r>
          </a:p>
        </p:txBody>
      </p:sp>
      <p:sp>
        <p:nvSpPr>
          <p:cNvPr id="4" name="Content Placeholder 3">
            <a:extLst>
              <a:ext uri="{FF2B5EF4-FFF2-40B4-BE49-F238E27FC236}">
                <a16:creationId xmlns:a16="http://schemas.microsoft.com/office/drawing/2014/main" id="{CAAA8DC8-00E3-1754-A001-D4E331F8023E}"/>
              </a:ext>
            </a:extLst>
          </p:cNvPr>
          <p:cNvSpPr>
            <a:spLocks noGrp="1"/>
          </p:cNvSpPr>
          <p:nvPr>
            <p:ph idx="10"/>
          </p:nvPr>
        </p:nvSpPr>
        <p:spPr/>
        <p:txBody>
          <a:bodyPr/>
          <a:lstStyle/>
          <a:p>
            <a:endParaRPr lang="en-US"/>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3" name="Picture 2">
            <a:extLst>
              <a:ext uri="{FF2B5EF4-FFF2-40B4-BE49-F238E27FC236}">
                <a16:creationId xmlns:a16="http://schemas.microsoft.com/office/drawing/2014/main" id="{57680EEC-CDFA-E43D-9E6C-D2E8A462939B}"/>
              </a:ext>
            </a:extLst>
          </p:cNvPr>
          <p:cNvPicPr>
            <a:picLocks noChangeAspect="1"/>
          </p:cNvPicPr>
          <p:nvPr/>
        </p:nvPicPr>
        <p:blipFill>
          <a:blip r:embed="rId3"/>
          <a:stretch>
            <a:fillRect/>
          </a:stretch>
        </p:blipFill>
        <p:spPr>
          <a:xfrm>
            <a:off x="457200" y="1497046"/>
            <a:ext cx="13716000" cy="3771900"/>
          </a:xfrm>
          <a:prstGeom prst="rect">
            <a:avLst/>
          </a:prstGeom>
        </p:spPr>
      </p:pic>
      <p:sp>
        <p:nvSpPr>
          <p:cNvPr id="6" name="TextBox 5">
            <a:extLst>
              <a:ext uri="{FF2B5EF4-FFF2-40B4-BE49-F238E27FC236}">
                <a16:creationId xmlns:a16="http://schemas.microsoft.com/office/drawing/2014/main" id="{95597E10-3530-9BA9-20D3-7275374F82C3}"/>
              </a:ext>
            </a:extLst>
          </p:cNvPr>
          <p:cNvSpPr txBox="1"/>
          <p:nvPr/>
        </p:nvSpPr>
        <p:spPr>
          <a:xfrm>
            <a:off x="685799" y="5989948"/>
            <a:ext cx="11824263" cy="397032"/>
          </a:xfrm>
          <a:prstGeom prst="rect">
            <a:avLst/>
          </a:prstGeom>
          <a:noFill/>
        </p:spPr>
        <p:txBody>
          <a:bodyPr wrap="none" rtlCol="0">
            <a:spAutoFit/>
          </a:bodyPr>
          <a:lstStyle/>
          <a:p>
            <a:pPr algn="l">
              <a:lnSpc>
                <a:spcPct val="90000"/>
              </a:lnSpc>
              <a:spcAft>
                <a:spcPts val="400"/>
              </a:spcAft>
            </a:pPr>
            <a:r>
              <a:rPr lang="en-US" sz="2200" b="1" dirty="0">
                <a:solidFill>
                  <a:schemeClr val="accent1"/>
                </a:solidFill>
              </a:rPr>
              <a:t>TIP: </a:t>
            </a:r>
            <a:r>
              <a:rPr lang="en-US" sz="2200" dirty="0"/>
              <a:t>Browse example code on how you can access a state store and expose it via REST API.</a:t>
            </a:r>
          </a:p>
        </p:txBody>
      </p:sp>
    </p:spTree>
    <p:extLst>
      <p:ext uri="{BB962C8B-B14F-4D97-AF65-F5344CB8AC3E}">
        <p14:creationId xmlns:p14="http://schemas.microsoft.com/office/powerpoint/2010/main" val="352842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err="1"/>
              <a:t>KTable</a:t>
            </a:r>
            <a:r>
              <a:rPr lang="en-US" dirty="0"/>
              <a:t> – factors to consider</a:t>
            </a:r>
          </a:p>
        </p:txBody>
      </p:sp>
      <p:sp>
        <p:nvSpPr>
          <p:cNvPr id="18" name="Content Placeholder 17">
            <a:extLst>
              <a:ext uri="{FF2B5EF4-FFF2-40B4-BE49-F238E27FC236}">
                <a16:creationId xmlns:a16="http://schemas.microsoft.com/office/drawing/2014/main" id="{5D688254-3D58-CA70-C8BB-F0B043E2A77C}"/>
              </a:ext>
            </a:extLst>
          </p:cNvPr>
          <p:cNvSpPr>
            <a:spLocks noGrp="1"/>
          </p:cNvSpPr>
          <p:nvPr>
            <p:ph idx="1"/>
          </p:nvPr>
        </p:nvSpPr>
        <p:spPr>
          <a:xfrm>
            <a:off x="672547" y="2057399"/>
            <a:ext cx="13258799" cy="5121275"/>
          </a:xfrm>
        </p:spPr>
        <p:txBody>
          <a:bodyPr>
            <a:normAutofit/>
          </a:bodyPr>
          <a:lstStyle/>
          <a:p>
            <a:r>
              <a:rPr lang="en-US" sz="2400" b="0" dirty="0" err="1"/>
              <a:t>KTable</a:t>
            </a:r>
            <a:r>
              <a:rPr lang="en-US" sz="2400" b="0" dirty="0"/>
              <a:t> emits data to downstream, simply less frequently. There are some driving factors which will influence the rate of emission:</a:t>
            </a:r>
          </a:p>
          <a:p>
            <a:pPr marL="342900" indent="-342900">
              <a:buFont typeface="Arial" panose="020B0604020202020204" pitchFamily="34" charset="0"/>
              <a:buChar char="•"/>
            </a:pPr>
            <a:endParaRPr lang="en-US" sz="2400" b="0" dirty="0"/>
          </a:p>
          <a:p>
            <a:pPr marL="342900" indent="-342900">
              <a:buFont typeface="Arial" panose="020B0604020202020204" pitchFamily="34" charset="0"/>
              <a:buChar char="•"/>
            </a:pPr>
            <a:r>
              <a:rPr lang="en-US" sz="2400" b="0" dirty="0"/>
              <a:t>How many unique keys do you have?</a:t>
            </a:r>
          </a:p>
          <a:p>
            <a:pPr marL="342900" indent="-342900">
              <a:buFont typeface="Arial" panose="020B0604020202020204" pitchFamily="34" charset="0"/>
              <a:buChar char="•"/>
            </a:pPr>
            <a:r>
              <a:rPr lang="en-US" sz="2400" b="0" dirty="0"/>
              <a:t>How high is the rate of inbound events?</a:t>
            </a:r>
          </a:p>
          <a:p>
            <a:pPr marL="342900" indent="-342900">
              <a:buFont typeface="Arial" panose="020B0604020202020204" pitchFamily="34" charset="0"/>
              <a:buChar char="•"/>
            </a:pPr>
            <a:r>
              <a:rPr lang="en-US" sz="2400" b="0" dirty="0"/>
              <a:t>Config params: </a:t>
            </a:r>
            <a:r>
              <a:rPr lang="en-US" sz="2400" b="0" dirty="0" err="1">
                <a:solidFill>
                  <a:schemeClr val="accent1"/>
                </a:solidFill>
                <a:latin typeface="Consolas" panose="020B0609020204030204" pitchFamily="49" charset="0"/>
              </a:rPr>
              <a:t>cache.max.bytes.buffering</a:t>
            </a:r>
            <a:r>
              <a:rPr lang="en-US" sz="2400" b="0" dirty="0"/>
              <a:t> and </a:t>
            </a:r>
            <a:r>
              <a:rPr lang="en-US" sz="2400" b="0" dirty="0">
                <a:solidFill>
                  <a:schemeClr val="accent1"/>
                </a:solidFill>
                <a:latin typeface="Consolas" panose="020B0609020204030204" pitchFamily="49" charset="0"/>
              </a:rPr>
              <a:t>commit.interval.ms</a:t>
            </a:r>
          </a:p>
          <a:p>
            <a:pPr marL="342900" indent="-342900">
              <a:buFont typeface="Arial" panose="020B0604020202020204" pitchFamily="34" charset="0"/>
              <a:buChar char="•"/>
            </a:pPr>
            <a:endParaRPr lang="en-US" sz="2400" b="0" dirty="0">
              <a:solidFill>
                <a:schemeClr val="accent1"/>
              </a:solidFill>
              <a:latin typeface="Consolas" panose="020B0609020204030204" pitchFamily="49" charset="0"/>
            </a:endParaRPr>
          </a:p>
          <a:p>
            <a:r>
              <a:rPr lang="en-US" sz="2400" dirty="0">
                <a:solidFill>
                  <a:schemeClr val="accent1"/>
                </a:solidFill>
                <a:latin typeface="Consolas" panose="020B0609020204030204" pitchFamily="49" charset="0"/>
              </a:rPr>
              <a:t>CAUTION:</a:t>
            </a:r>
            <a:r>
              <a:rPr lang="en-US" sz="2400" b="0" dirty="0">
                <a:solidFill>
                  <a:schemeClr val="accent1"/>
                </a:solidFill>
                <a:latin typeface="Consolas" panose="020B0609020204030204" pitchFamily="49" charset="0"/>
              </a:rPr>
              <a:t> </a:t>
            </a:r>
          </a:p>
          <a:p>
            <a:pPr marL="342900" indent="-342900">
              <a:buFont typeface="Arial" panose="020B0604020202020204" pitchFamily="34" charset="0"/>
              <a:buChar char="•"/>
            </a:pPr>
            <a:r>
              <a:rPr lang="en-US" sz="2400" b="0" dirty="0" err="1">
                <a:solidFill>
                  <a:schemeClr val="accent1"/>
                </a:solidFill>
                <a:latin typeface="Consolas" panose="020B0609020204030204" pitchFamily="49" charset="0"/>
              </a:rPr>
              <a:t>cache.max.bytes.buffering</a:t>
            </a:r>
            <a:r>
              <a:rPr lang="en-US" sz="2400" b="0" dirty="0">
                <a:solidFill>
                  <a:schemeClr val="accent1"/>
                </a:solidFill>
                <a:latin typeface="Consolas" panose="020B0609020204030204" pitchFamily="49" charset="0"/>
              </a:rPr>
              <a:t>=0 </a:t>
            </a:r>
            <a:r>
              <a:rPr lang="en-US" sz="2400" b="0" dirty="0"/>
              <a:t>will turn your </a:t>
            </a:r>
            <a:r>
              <a:rPr lang="en-US" sz="2400" b="0" dirty="0" err="1"/>
              <a:t>KTable</a:t>
            </a:r>
            <a:r>
              <a:rPr lang="en-US" sz="2400" b="0" dirty="0"/>
              <a:t> into a stream.</a:t>
            </a:r>
          </a:p>
          <a:p>
            <a:pPr marL="342900" indent="-342900">
              <a:buFont typeface="Arial" panose="020B0604020202020204" pitchFamily="34" charset="0"/>
              <a:buChar char="•"/>
            </a:pPr>
            <a:r>
              <a:rPr lang="en-US" sz="2400" b="0" dirty="0">
                <a:solidFill>
                  <a:schemeClr val="accent1"/>
                </a:solidFill>
                <a:latin typeface="Consolas" panose="020B0609020204030204" pitchFamily="49" charset="0"/>
              </a:rPr>
              <a:t>commit.interval.ms</a:t>
            </a:r>
            <a:r>
              <a:rPr lang="en-US" sz="2400" b="0" dirty="0"/>
              <a:t> forces cache flush, sending the records downstream.</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366873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a:t>Joins</a:t>
            </a:r>
          </a:p>
        </p:txBody>
      </p:sp>
      <p:sp>
        <p:nvSpPr>
          <p:cNvPr id="18" name="Content Placeholder 17">
            <a:extLst>
              <a:ext uri="{FF2B5EF4-FFF2-40B4-BE49-F238E27FC236}">
                <a16:creationId xmlns:a16="http://schemas.microsoft.com/office/drawing/2014/main" id="{5D688254-3D58-CA70-C8BB-F0B043E2A77C}"/>
              </a:ext>
            </a:extLst>
          </p:cNvPr>
          <p:cNvSpPr>
            <a:spLocks noGrp="1"/>
          </p:cNvSpPr>
          <p:nvPr>
            <p:ph idx="1"/>
          </p:nvPr>
        </p:nvSpPr>
        <p:spPr>
          <a:xfrm>
            <a:off x="672547" y="2057399"/>
            <a:ext cx="13258799" cy="5121275"/>
          </a:xfrm>
        </p:spPr>
        <p:txBody>
          <a:bodyPr>
            <a:normAutofit/>
          </a:bodyPr>
          <a:lstStyle/>
          <a:p>
            <a:pPr algn="just"/>
            <a:r>
              <a:rPr lang="en-US" sz="2400" dirty="0">
                <a:solidFill>
                  <a:schemeClr val="accent1"/>
                </a:solidFill>
              </a:rPr>
              <a:t>A join operation merges two input streams and/or tables based on the keys of their data records, and yields a new stream/table.</a:t>
            </a:r>
          </a:p>
          <a:p>
            <a:pPr algn="just"/>
            <a:endParaRPr lang="en-US" sz="2400" b="0" dirty="0"/>
          </a:p>
          <a:p>
            <a:pPr algn="just"/>
            <a:r>
              <a:rPr lang="en-US" sz="2400" b="0" dirty="0"/>
              <a:t>The join operations available in the Kafka Streams DSL differ based on which kinds of streams and tables are being joined; for example, </a:t>
            </a:r>
            <a:r>
              <a:rPr lang="en-US" sz="2400" dirty="0" err="1"/>
              <a:t>KStream-KStream</a:t>
            </a:r>
            <a:r>
              <a:rPr lang="en-US" sz="2400" b="0" dirty="0"/>
              <a:t> joins versus </a:t>
            </a:r>
            <a:r>
              <a:rPr lang="en-US" sz="2400" dirty="0" err="1"/>
              <a:t>KStream-KTable</a:t>
            </a:r>
            <a:r>
              <a:rPr lang="en-US" sz="2400" b="0" dirty="0"/>
              <a:t> joins.</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48598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1DEB025-CF84-2CC7-3222-6D2C82A66ADE}"/>
              </a:ext>
            </a:extLst>
          </p:cNvPr>
          <p:cNvPicPr>
            <a:picLocks noChangeAspect="1"/>
          </p:cNvPicPr>
          <p:nvPr/>
        </p:nvPicPr>
        <p:blipFill>
          <a:blip r:embed="rId3"/>
          <a:stretch>
            <a:fillRect/>
          </a:stretch>
        </p:blipFill>
        <p:spPr>
          <a:xfrm>
            <a:off x="457200" y="1405973"/>
            <a:ext cx="13716000" cy="6000750"/>
          </a:xfrm>
          <a:prstGeom prst="rect">
            <a:avLst/>
          </a:prstGeom>
        </p:spPr>
      </p:pic>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err="1"/>
              <a:t>KStream</a:t>
            </a:r>
            <a:r>
              <a:rPr lang="en-US" dirty="0"/>
              <a:t> to </a:t>
            </a:r>
            <a:r>
              <a:rPr lang="en-US" dirty="0" err="1"/>
              <a:t>KTable</a:t>
            </a:r>
            <a:r>
              <a:rPr lang="en-US" dirty="0"/>
              <a:t> joins</a:t>
            </a:r>
          </a:p>
        </p:txBody>
      </p:sp>
      <p:sp>
        <p:nvSpPr>
          <p:cNvPr id="2" name="Content Placeholder 1">
            <a:extLst>
              <a:ext uri="{FF2B5EF4-FFF2-40B4-BE49-F238E27FC236}">
                <a16:creationId xmlns:a16="http://schemas.microsoft.com/office/drawing/2014/main" id="{75458A66-12AD-22A5-C63B-AD0F5DD64F1B}"/>
              </a:ext>
            </a:extLst>
          </p:cNvPr>
          <p:cNvSpPr>
            <a:spLocks noGrp="1"/>
          </p:cNvSpPr>
          <p:nvPr>
            <p:ph idx="10"/>
          </p:nvPr>
        </p:nvSpPr>
        <p:spPr/>
        <p:txBody>
          <a:bodyPr/>
          <a:lstStyle/>
          <a:p>
            <a:endParaRPr lang="en-US"/>
          </a:p>
        </p:txBody>
      </p:sp>
      <p:sp>
        <p:nvSpPr>
          <p:cNvPr id="3" name="Text Placeholder 2">
            <a:extLst>
              <a:ext uri="{FF2B5EF4-FFF2-40B4-BE49-F238E27FC236}">
                <a16:creationId xmlns:a16="http://schemas.microsoft.com/office/drawing/2014/main" id="{E21F3C8D-75C5-699D-3D8A-0681B01C5F82}"/>
              </a:ext>
            </a:extLst>
          </p:cNvPr>
          <p:cNvSpPr>
            <a:spLocks noGrp="1"/>
          </p:cNvSpPr>
          <p:nvPr>
            <p:ph type="body" sz="quarter" idx="11"/>
          </p:nvPr>
        </p:nvSpPr>
        <p:spPr/>
        <p:txBody>
          <a:bodyPr/>
          <a:lstStyle/>
          <a:p>
            <a:r>
              <a:rPr lang="en-US" dirty="0">
                <a:solidFill>
                  <a:schemeClr val="accent1"/>
                </a:solidFill>
              </a:rPr>
              <a:t>Enriching your messages</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
        <p:nvSpPr>
          <p:cNvPr id="11" name="TextBox 10">
            <a:extLst>
              <a:ext uri="{FF2B5EF4-FFF2-40B4-BE49-F238E27FC236}">
                <a16:creationId xmlns:a16="http://schemas.microsoft.com/office/drawing/2014/main" id="{5DE9AAD9-5389-5DCD-6AFB-38C742D30DD2}"/>
              </a:ext>
            </a:extLst>
          </p:cNvPr>
          <p:cNvSpPr txBox="1"/>
          <p:nvPr/>
        </p:nvSpPr>
        <p:spPr>
          <a:xfrm>
            <a:off x="3759094" y="7499832"/>
            <a:ext cx="9888028" cy="369332"/>
          </a:xfrm>
          <a:prstGeom prst="rect">
            <a:avLst/>
          </a:prstGeom>
          <a:noFill/>
        </p:spPr>
        <p:txBody>
          <a:bodyPr wrap="none" rtlCol="0">
            <a:spAutoFit/>
          </a:bodyPr>
          <a:lstStyle/>
          <a:p>
            <a:pPr algn="l">
              <a:lnSpc>
                <a:spcPct val="90000"/>
              </a:lnSpc>
              <a:spcAft>
                <a:spcPts val="400"/>
              </a:spcAft>
            </a:pPr>
            <a:r>
              <a:rPr lang="en-US" sz="2000" b="1" dirty="0">
                <a:solidFill>
                  <a:schemeClr val="accent1"/>
                </a:solidFill>
              </a:rPr>
              <a:t>NOTE: </a:t>
            </a:r>
            <a:r>
              <a:rPr lang="en-US" sz="2000" dirty="0"/>
              <a:t>We have to discuss this in code. That is already too complex for a single slide.</a:t>
            </a:r>
          </a:p>
        </p:txBody>
      </p:sp>
    </p:spTree>
    <p:extLst>
      <p:ext uri="{BB962C8B-B14F-4D97-AF65-F5344CB8AC3E}">
        <p14:creationId xmlns:p14="http://schemas.microsoft.com/office/powerpoint/2010/main" val="288638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ea typeface="+mj-lt"/>
                <a:cs typeface="+mj-lt"/>
              </a:rPr>
              <a:t>The simplest topology</a:t>
            </a:r>
            <a:endParaRPr lang="ru-RU" dirty="0"/>
          </a:p>
        </p:txBody>
      </p:sp>
      <p:pic>
        <p:nvPicPr>
          <p:cNvPr id="7" name="Content Placeholder 6">
            <a:extLst>
              <a:ext uri="{FF2B5EF4-FFF2-40B4-BE49-F238E27FC236}">
                <a16:creationId xmlns:a16="http://schemas.microsoft.com/office/drawing/2014/main" id="{FABB609F-ABAA-C9BA-E37C-DBBC8C530CC4}"/>
              </a:ext>
            </a:extLst>
          </p:cNvPr>
          <p:cNvPicPr>
            <a:picLocks noGrp="1" noChangeAspect="1"/>
          </p:cNvPicPr>
          <p:nvPr>
            <p:ph idx="1"/>
          </p:nvPr>
        </p:nvPicPr>
        <p:blipFill>
          <a:blip r:embed="rId3"/>
          <a:stretch>
            <a:fillRect/>
          </a:stretch>
        </p:blipFill>
        <p:spPr>
          <a:xfrm>
            <a:off x="838200" y="2590800"/>
            <a:ext cx="12954000" cy="3048000"/>
          </a:xfrm>
        </p:spPr>
      </p:pic>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
        <p:nvSpPr>
          <p:cNvPr id="12" name="TextBox 11">
            <a:extLst>
              <a:ext uri="{FF2B5EF4-FFF2-40B4-BE49-F238E27FC236}">
                <a16:creationId xmlns:a16="http://schemas.microsoft.com/office/drawing/2014/main" id="{1BC09061-FC5A-BDD5-C398-048C4DA5381B}"/>
              </a:ext>
            </a:extLst>
          </p:cNvPr>
          <p:cNvSpPr txBox="1"/>
          <p:nvPr/>
        </p:nvSpPr>
        <p:spPr>
          <a:xfrm>
            <a:off x="838200" y="6547172"/>
            <a:ext cx="12535930" cy="400110"/>
          </a:xfrm>
          <a:prstGeom prst="rect">
            <a:avLst/>
          </a:prstGeom>
          <a:noFill/>
        </p:spPr>
        <p:txBody>
          <a:bodyPr wrap="square">
            <a:spAutoFit/>
          </a:bodyPr>
          <a:lstStyle/>
          <a:p>
            <a:r>
              <a:rPr lang="en-US" sz="2000" dirty="0">
                <a:solidFill>
                  <a:schemeClr val="accent1"/>
                </a:solidFill>
              </a:rPr>
              <a:t>TIP</a:t>
            </a:r>
            <a:r>
              <a:rPr lang="en-US" sz="2000" dirty="0"/>
              <a:t>: Look at </a:t>
            </a:r>
            <a:r>
              <a:rPr lang="en-US" sz="2000" dirty="0">
                <a:latin typeface="Consolas" panose="020B0609020204030204" pitchFamily="49" charset="0"/>
              </a:rPr>
              <a:t>com.luxoft.lmd.kafka.Ex01SimplestApp</a:t>
            </a:r>
            <a:r>
              <a:rPr lang="en-US" sz="2000" dirty="0"/>
              <a:t> and </a:t>
            </a:r>
            <a:r>
              <a:rPr lang="en-US" sz="2000" dirty="0">
                <a:latin typeface="Consolas" panose="020B0609020204030204" pitchFamily="49" charset="0"/>
              </a:rPr>
              <a:t>com.luxoft.lmd.kafka.Ex02SimplestApp</a:t>
            </a:r>
            <a:endParaRPr lang="en-US" sz="2000" dirty="0"/>
          </a:p>
        </p:txBody>
      </p:sp>
    </p:spTree>
    <p:extLst>
      <p:ext uri="{BB962C8B-B14F-4D97-AF65-F5344CB8AC3E}">
        <p14:creationId xmlns:p14="http://schemas.microsoft.com/office/powerpoint/2010/main" val="354829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A2E90C0-1834-5624-3E1C-EAAC4BD5083C}"/>
              </a:ext>
            </a:extLst>
          </p:cNvPr>
          <p:cNvPicPr>
            <a:picLocks noChangeAspect="1"/>
          </p:cNvPicPr>
          <p:nvPr/>
        </p:nvPicPr>
        <p:blipFill>
          <a:blip r:embed="rId3"/>
          <a:stretch>
            <a:fillRect/>
          </a:stretch>
        </p:blipFill>
        <p:spPr>
          <a:xfrm>
            <a:off x="457200" y="1418881"/>
            <a:ext cx="13716000" cy="6305550"/>
          </a:xfrm>
          <a:prstGeom prst="rect">
            <a:avLst/>
          </a:prstGeom>
        </p:spPr>
      </p:pic>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err="1"/>
              <a:t>KStream</a:t>
            </a:r>
            <a:r>
              <a:rPr lang="en-US" dirty="0"/>
              <a:t> to </a:t>
            </a:r>
            <a:r>
              <a:rPr lang="en-US" dirty="0" err="1"/>
              <a:t>KStream</a:t>
            </a:r>
            <a:r>
              <a:rPr lang="en-US" dirty="0"/>
              <a:t> joins</a:t>
            </a:r>
          </a:p>
        </p:txBody>
      </p:sp>
      <p:sp>
        <p:nvSpPr>
          <p:cNvPr id="2" name="Content Placeholder 1">
            <a:extLst>
              <a:ext uri="{FF2B5EF4-FFF2-40B4-BE49-F238E27FC236}">
                <a16:creationId xmlns:a16="http://schemas.microsoft.com/office/drawing/2014/main" id="{75458A66-12AD-22A5-C63B-AD0F5DD64F1B}"/>
              </a:ext>
            </a:extLst>
          </p:cNvPr>
          <p:cNvSpPr>
            <a:spLocks noGrp="1"/>
          </p:cNvSpPr>
          <p:nvPr>
            <p:ph idx="10"/>
          </p:nvPr>
        </p:nvSpPr>
        <p:spPr/>
        <p:txBody>
          <a:bodyPr/>
          <a:lstStyle/>
          <a:p>
            <a:endParaRPr lang="en-US"/>
          </a:p>
        </p:txBody>
      </p:sp>
      <p:sp>
        <p:nvSpPr>
          <p:cNvPr id="3" name="Text Placeholder 2">
            <a:extLst>
              <a:ext uri="{FF2B5EF4-FFF2-40B4-BE49-F238E27FC236}">
                <a16:creationId xmlns:a16="http://schemas.microsoft.com/office/drawing/2014/main" id="{E21F3C8D-75C5-699D-3D8A-0681B01C5F82}"/>
              </a:ext>
            </a:extLst>
          </p:cNvPr>
          <p:cNvSpPr>
            <a:spLocks noGrp="1"/>
          </p:cNvSpPr>
          <p:nvPr>
            <p:ph type="body" sz="quarter" idx="11"/>
          </p:nvPr>
        </p:nvSpPr>
        <p:spPr/>
        <p:txBody>
          <a:bodyPr/>
          <a:lstStyle/>
          <a:p>
            <a:r>
              <a:rPr lang="en-US" dirty="0">
                <a:solidFill>
                  <a:schemeClr val="accent1"/>
                </a:solidFill>
              </a:rPr>
              <a:t>Detecting events that happened around same time</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422716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91662E-15D5-5AFB-3EE0-9925066FBD93}"/>
              </a:ext>
            </a:extLst>
          </p:cNvPr>
          <p:cNvPicPr>
            <a:picLocks noChangeAspect="1"/>
          </p:cNvPicPr>
          <p:nvPr/>
        </p:nvPicPr>
        <p:blipFill>
          <a:blip r:embed="rId3"/>
          <a:stretch>
            <a:fillRect/>
          </a:stretch>
        </p:blipFill>
        <p:spPr>
          <a:xfrm>
            <a:off x="457200" y="1449387"/>
            <a:ext cx="13716000" cy="5467350"/>
          </a:xfrm>
          <a:prstGeom prst="rect">
            <a:avLst/>
          </a:prstGeom>
        </p:spPr>
      </p:pic>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err="1"/>
              <a:t>KStream</a:t>
            </a:r>
            <a:r>
              <a:rPr lang="en-US" dirty="0"/>
              <a:t> to </a:t>
            </a:r>
            <a:r>
              <a:rPr lang="en-US" dirty="0" err="1"/>
              <a:t>KStream</a:t>
            </a:r>
            <a:r>
              <a:rPr lang="en-US" dirty="0"/>
              <a:t> joins</a:t>
            </a:r>
          </a:p>
        </p:txBody>
      </p:sp>
      <p:sp>
        <p:nvSpPr>
          <p:cNvPr id="2" name="Content Placeholder 1">
            <a:extLst>
              <a:ext uri="{FF2B5EF4-FFF2-40B4-BE49-F238E27FC236}">
                <a16:creationId xmlns:a16="http://schemas.microsoft.com/office/drawing/2014/main" id="{75458A66-12AD-22A5-C63B-AD0F5DD64F1B}"/>
              </a:ext>
            </a:extLst>
          </p:cNvPr>
          <p:cNvSpPr>
            <a:spLocks noGrp="1"/>
          </p:cNvSpPr>
          <p:nvPr>
            <p:ph idx="10"/>
          </p:nvPr>
        </p:nvSpPr>
        <p:spPr/>
        <p:txBody>
          <a:bodyPr/>
          <a:lstStyle/>
          <a:p>
            <a:endParaRPr lang="en-US"/>
          </a:p>
        </p:txBody>
      </p:sp>
      <p:sp>
        <p:nvSpPr>
          <p:cNvPr id="3" name="Text Placeholder 2">
            <a:extLst>
              <a:ext uri="{FF2B5EF4-FFF2-40B4-BE49-F238E27FC236}">
                <a16:creationId xmlns:a16="http://schemas.microsoft.com/office/drawing/2014/main" id="{E21F3C8D-75C5-699D-3D8A-0681B01C5F82}"/>
              </a:ext>
            </a:extLst>
          </p:cNvPr>
          <p:cNvSpPr>
            <a:spLocks noGrp="1"/>
          </p:cNvSpPr>
          <p:nvPr>
            <p:ph type="body" sz="quarter" idx="11"/>
          </p:nvPr>
        </p:nvSpPr>
        <p:spPr/>
        <p:txBody>
          <a:bodyPr/>
          <a:lstStyle/>
          <a:p>
            <a:r>
              <a:rPr lang="en-US" dirty="0">
                <a:solidFill>
                  <a:schemeClr val="accent1"/>
                </a:solidFill>
              </a:rPr>
              <a:t>Detecting events that happened around same time</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1884195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1F3C8D-75C5-699D-3D8A-0681B01C5F82}"/>
              </a:ext>
            </a:extLst>
          </p:cNvPr>
          <p:cNvSpPr>
            <a:spLocks noGrp="1"/>
          </p:cNvSpPr>
          <p:nvPr>
            <p:ph sz="half" idx="1"/>
          </p:nvPr>
        </p:nvSpPr>
        <p:spPr/>
        <p:txBody>
          <a:bodyPr>
            <a:normAutofit lnSpcReduction="10000"/>
          </a:bodyPr>
          <a:lstStyle/>
          <a:p>
            <a:r>
              <a:rPr lang="en-US" b="0" dirty="0">
                <a:hlinkClick r:id="rId3"/>
              </a:rPr>
              <a:t>https://docs.confluent.io/platform/current/streams/concepts.html</a:t>
            </a:r>
            <a:endParaRPr lang="en-US" b="0" dirty="0"/>
          </a:p>
          <a:p>
            <a:r>
              <a:rPr lang="en-US" b="0" dirty="0">
                <a:hlinkClick r:id="rId4"/>
              </a:rPr>
              <a:t>https://www.oreilly.com/content/why-local-state-is-a-fundamental-primitive-in-stream-processing/</a:t>
            </a:r>
            <a:endParaRPr lang="en-US" b="0" dirty="0"/>
          </a:p>
          <a:p>
            <a:r>
              <a:rPr lang="en-US" b="0" dirty="0">
                <a:hlinkClick r:id="rId5"/>
              </a:rPr>
              <a:t>https://www.lydtechconsulting.com/blog-kafka-streams-testing.html</a:t>
            </a:r>
            <a:endParaRPr lang="en-US" b="0" dirty="0"/>
          </a:p>
          <a:p>
            <a:endParaRPr lang="en-US" b="0" dirty="0"/>
          </a:p>
          <a:p>
            <a:r>
              <a:rPr lang="en-US" dirty="0"/>
              <a:t>Kafka Streams vs </a:t>
            </a:r>
            <a:r>
              <a:rPr lang="en-US" dirty="0" err="1"/>
              <a:t>Flink</a:t>
            </a:r>
            <a:r>
              <a:rPr lang="en-US" dirty="0"/>
              <a:t>:</a:t>
            </a:r>
          </a:p>
          <a:p>
            <a:r>
              <a:rPr lang="en-US" b="0" dirty="0">
                <a:hlinkClick r:id="rId6"/>
              </a:rPr>
              <a:t>https://dzone.com/articles/kafka-stream-kstream-vs-apache-flink</a:t>
            </a:r>
            <a:endParaRPr lang="en-US" b="0" dirty="0"/>
          </a:p>
          <a:p>
            <a:r>
              <a:rPr lang="en-US" b="0" dirty="0">
                <a:hlinkClick r:id="rId7"/>
              </a:rPr>
              <a:t>https://www.openlogic.com/blog/apache-flink-vs-kafka-streams</a:t>
            </a:r>
            <a:endParaRPr lang="en-US" b="0" dirty="0"/>
          </a:p>
          <a:p>
            <a:r>
              <a:rPr lang="en-US" b="0" dirty="0">
                <a:hlinkClick r:id="rId8"/>
              </a:rPr>
              <a:t>https://www.confluent.io/blog/apache-flink-apache-kafka-streams-comparison-guideline-users/</a:t>
            </a:r>
            <a:endParaRPr lang="en-US" b="0" dirty="0"/>
          </a:p>
          <a:p>
            <a:endParaRPr lang="en-US" b="0" dirty="0"/>
          </a:p>
          <a:p>
            <a:endParaRPr lang="en-US" b="0" dirty="0"/>
          </a:p>
        </p:txBody>
      </p:sp>
      <p:sp>
        <p:nvSpPr>
          <p:cNvPr id="4" name="Content Placeholder 3">
            <a:extLst>
              <a:ext uri="{FF2B5EF4-FFF2-40B4-BE49-F238E27FC236}">
                <a16:creationId xmlns:a16="http://schemas.microsoft.com/office/drawing/2014/main" id="{3FE8B2FC-BD60-684F-2735-CD6D28A7F769}"/>
              </a:ext>
            </a:extLst>
          </p:cNvPr>
          <p:cNvSpPr>
            <a:spLocks noGrp="1"/>
          </p:cNvSpPr>
          <p:nvPr>
            <p:ph sz="half" idx="2"/>
          </p:nvPr>
        </p:nvSpPr>
        <p:spPr/>
        <p:txBody>
          <a:bodyPr>
            <a:normAutofit/>
          </a:bodyPr>
          <a:lstStyle/>
          <a:p>
            <a:r>
              <a:rPr lang="en-US" dirty="0"/>
              <a:t>Exactly once processing:</a:t>
            </a:r>
          </a:p>
          <a:p>
            <a:r>
              <a:rPr lang="en-US" b="0" dirty="0">
                <a:hlinkClick r:id="rId9"/>
              </a:rPr>
              <a:t>https://medium.com/lydtech-consulting/kafka-streams-transactions-exactly-once-messaging-82194b50900a</a:t>
            </a:r>
            <a:endParaRPr lang="en-US" b="0" dirty="0"/>
          </a:p>
          <a:p>
            <a:r>
              <a:rPr lang="en-US" b="0" dirty="0">
                <a:hlinkClick r:id="rId10"/>
              </a:rPr>
              <a:t>https://www.confluent.io/blog/exactly-once-semantics-are-possible-heres-how-apache-kafka-does-it/</a:t>
            </a:r>
            <a:endParaRPr lang="en-US" b="0" dirty="0"/>
          </a:p>
          <a:p>
            <a:endParaRPr lang="en-US" b="0" dirty="0"/>
          </a:p>
          <a:p>
            <a:r>
              <a:rPr lang="en-US" dirty="0"/>
              <a:t>Kafka Streams issues:</a:t>
            </a:r>
          </a:p>
          <a:p>
            <a:r>
              <a:rPr lang="en-US" b="0" dirty="0">
                <a:hlinkClick r:id="rId11"/>
              </a:rPr>
              <a:t>https://smartcat.io/blog/data-engineering/problem-with-kafka-streams/</a:t>
            </a:r>
            <a:endParaRPr lang="en-US" b="0" dirty="0"/>
          </a:p>
          <a:p>
            <a:r>
              <a:rPr lang="en-US" b="0" dirty="0">
                <a:hlinkClick r:id="rId12"/>
              </a:rPr>
              <a:t>https://aseigneurin.github.io/2018/08/27/kafka-streams-processing-late-events.html</a:t>
            </a:r>
            <a:endParaRPr lang="en-US" b="0" dirty="0"/>
          </a:p>
          <a:p>
            <a:endParaRPr lang="en-US" b="0" dirty="0"/>
          </a:p>
        </p:txBody>
      </p:sp>
      <p:sp>
        <p:nvSpPr>
          <p:cNvPr id="9" name="Title 8">
            <a:extLst>
              <a:ext uri="{FF2B5EF4-FFF2-40B4-BE49-F238E27FC236}">
                <a16:creationId xmlns:a16="http://schemas.microsoft.com/office/drawing/2014/main" id="{3E5E8646-38BF-F33E-D074-A641230D4583}"/>
              </a:ext>
            </a:extLst>
          </p:cNvPr>
          <p:cNvSpPr>
            <a:spLocks noGrp="1"/>
          </p:cNvSpPr>
          <p:nvPr>
            <p:ph type="title"/>
          </p:nvPr>
        </p:nvSpPr>
        <p:spPr/>
        <p:txBody>
          <a:bodyPr>
            <a:normAutofit/>
          </a:bodyPr>
          <a:lstStyle/>
          <a:p>
            <a:r>
              <a:rPr lang="en-US" dirty="0"/>
              <a:t>Links</a:t>
            </a:r>
          </a:p>
        </p:txBody>
      </p:sp>
      <p:sp>
        <p:nvSpPr>
          <p:cNvPr id="10" name="Text Placeholder 9">
            <a:extLst>
              <a:ext uri="{FF2B5EF4-FFF2-40B4-BE49-F238E27FC236}">
                <a16:creationId xmlns:a16="http://schemas.microsoft.com/office/drawing/2014/main" id="{4E0C33FB-246F-2AD7-CC8A-4376B1B1EDFF}"/>
              </a:ext>
            </a:extLst>
          </p:cNvPr>
          <p:cNvSpPr>
            <a:spLocks noGrp="1"/>
          </p:cNvSpPr>
          <p:nvPr>
            <p:ph type="body" sz="quarter" idx="11"/>
          </p:nvPr>
        </p:nvSpPr>
        <p:spPr/>
        <p:txBody>
          <a:bodyPr/>
          <a:lstStyle/>
          <a:p>
            <a:endParaRPr lang="en-US"/>
          </a:p>
        </p:txBody>
      </p:sp>
      <p:sp>
        <p:nvSpPr>
          <p:cNvPr id="7" name="Content Placeholder 6">
            <a:extLst>
              <a:ext uri="{FF2B5EF4-FFF2-40B4-BE49-F238E27FC236}">
                <a16:creationId xmlns:a16="http://schemas.microsoft.com/office/drawing/2014/main" id="{5B164FB1-30AB-2FF7-492F-1CD10F53B4D1}"/>
              </a:ext>
            </a:extLst>
          </p:cNvPr>
          <p:cNvSpPr>
            <a:spLocks noGrp="1"/>
          </p:cNvSpPr>
          <p:nvPr>
            <p:ph idx="10"/>
          </p:nvPr>
        </p:nvSpPr>
        <p:spPr/>
        <p:txBody>
          <a:bodyPr/>
          <a:lstStyle/>
          <a:p>
            <a:endParaRPr lang="en-US"/>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Tree>
    <p:extLst>
      <p:ext uri="{BB962C8B-B14F-4D97-AF65-F5344CB8AC3E}">
        <p14:creationId xmlns:p14="http://schemas.microsoft.com/office/powerpoint/2010/main" val="196799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8" name="Text Box 115">
            <a:extLst>
              <a:ext uri="{FF2B5EF4-FFF2-40B4-BE49-F238E27FC236}">
                <a16:creationId xmlns:a16="http://schemas.microsoft.com/office/drawing/2014/main" id="{AE73D340-2581-4F46-8033-5D3536AD24C7}"/>
              </a:ext>
            </a:extLst>
          </p:cNvPr>
          <p:cNvSpPr txBox="1">
            <a:spLocks noChangeArrowheads="1"/>
          </p:cNvSpPr>
          <p:nvPr/>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lgn="r" defTabSz="820738">
                <a:spcBef>
                  <a:spcPct val="50000"/>
                </a:spcBef>
              </a:pPr>
              <a:t>73</a:t>
            </a:fld>
            <a:endParaRPr lang="en-US" sz="1100" b="1" dirty="0">
              <a:solidFill>
                <a:schemeClr val="bg1"/>
              </a:solidFill>
            </a:endParaRPr>
          </a:p>
        </p:txBody>
      </p:sp>
      <p:sp>
        <p:nvSpPr>
          <p:cNvPr id="14" name="Title 4"/>
          <p:cNvSpPr txBox="1">
            <a:spLocks/>
          </p:cNvSpPr>
          <p:nvPr/>
        </p:nvSpPr>
        <p:spPr>
          <a:xfrm>
            <a:off x="685800" y="2076233"/>
            <a:ext cx="10414000" cy="2229067"/>
          </a:xfrm>
          <a:prstGeom prst="rect">
            <a:avLst/>
          </a:prstGeom>
        </p:spPr>
        <p:txBody>
          <a:bodyPr anchor="ctr"/>
          <a:lstStyle>
            <a:lvl1pPr algn="l" defTabSz="1463040" rtl="0" eaLnBrk="1" latinLnBrk="0" hangingPunct="1">
              <a:lnSpc>
                <a:spcPct val="85000"/>
              </a:lnSpc>
              <a:spcBef>
                <a:spcPct val="0"/>
              </a:spcBef>
              <a:buNone/>
              <a:defRPr sz="3600" b="1" kern="1200">
                <a:solidFill>
                  <a:schemeClr val="accent1"/>
                </a:solidFill>
                <a:latin typeface="+mj-lt"/>
                <a:ea typeface="+mj-ea"/>
                <a:cs typeface="+mj-cs"/>
              </a:defRPr>
            </a:lvl1pPr>
          </a:lstStyle>
          <a:p>
            <a:r>
              <a:rPr lang="en-US" sz="6000" dirty="0">
                <a:solidFill>
                  <a:schemeClr val="bg1"/>
                </a:solidFill>
              </a:rPr>
              <a:t>Questions?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698" y="7219681"/>
            <a:ext cx="2048690" cy="843336"/>
          </a:xfrm>
          <a:prstGeom prst="rect">
            <a:avLst/>
          </a:prstGeom>
        </p:spPr>
      </p:pic>
    </p:spTree>
    <p:extLst>
      <p:ext uri="{BB962C8B-B14F-4D97-AF65-F5344CB8AC3E}">
        <p14:creationId xmlns:p14="http://schemas.microsoft.com/office/powerpoint/2010/main" val="268108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a:t>
            </a:r>
            <a:r>
              <a:rPr lang="en-US" dirty="0">
                <a:latin typeface="+mn-lt"/>
              </a:rPr>
              <a:t> </a:t>
            </a:r>
            <a:r>
              <a:rPr lang="en-US" dirty="0"/>
              <a:t>you!</a:t>
            </a:r>
            <a:endParaRPr lang="ru-RU" dirty="0"/>
          </a:p>
        </p:txBody>
      </p:sp>
      <p:sp>
        <p:nvSpPr>
          <p:cNvPr id="3" name="Subtitle 2"/>
          <p:cNvSpPr>
            <a:spLocks noGrp="1"/>
          </p:cNvSpPr>
          <p:nvPr>
            <p:ph type="subTitle" idx="1"/>
          </p:nvPr>
        </p:nvSpPr>
        <p:spPr/>
        <p:txBody>
          <a:bodyPr/>
          <a:lstStyle/>
          <a:p>
            <a:r>
              <a:rPr lang="en-US" dirty="0"/>
              <a:t>Please share your feedback.</a:t>
            </a:r>
            <a:br>
              <a:rPr lang="en-US" dirty="0"/>
            </a:br>
            <a:r>
              <a:rPr lang="en-US" dirty="0"/>
              <a:t>Your opinion is important to us!</a:t>
            </a:r>
            <a:endParaRPr lang="uk-UA" dirty="0"/>
          </a:p>
        </p:txBody>
      </p:sp>
    </p:spTree>
    <p:extLst>
      <p:ext uri="{BB962C8B-B14F-4D97-AF65-F5344CB8AC3E}">
        <p14:creationId xmlns:p14="http://schemas.microsoft.com/office/powerpoint/2010/main" val="110069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87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ea typeface="+mj-lt"/>
                <a:cs typeface="+mj-lt"/>
              </a:rPr>
              <a:t>We all prefer Spring for Kafka</a:t>
            </a:r>
            <a:endParaRPr lang="ru-RU" dirty="0"/>
          </a:p>
        </p:txBody>
      </p:sp>
      <p:sp>
        <p:nvSpPr>
          <p:cNvPr id="11" name="Content Placeholder 10">
            <a:extLst>
              <a:ext uri="{FF2B5EF4-FFF2-40B4-BE49-F238E27FC236}">
                <a16:creationId xmlns:a16="http://schemas.microsoft.com/office/drawing/2014/main" id="{F6D8A11A-47AC-AE0F-6F91-F736DA8E9C3F}"/>
              </a:ext>
            </a:extLst>
          </p:cNvPr>
          <p:cNvSpPr>
            <a:spLocks noGrp="1"/>
          </p:cNvSpPr>
          <p:nvPr>
            <p:ph idx="10"/>
          </p:nvPr>
        </p:nvSpPr>
        <p:spPr/>
        <p:txBody>
          <a:bodyPr/>
          <a:lstStyle/>
          <a:p>
            <a:endParaRPr lang="en-US"/>
          </a:p>
        </p:txBody>
      </p:sp>
      <p:sp>
        <p:nvSpPr>
          <p:cNvPr id="13" name="Text Placeholder 12">
            <a:extLst>
              <a:ext uri="{FF2B5EF4-FFF2-40B4-BE49-F238E27FC236}">
                <a16:creationId xmlns:a16="http://schemas.microsoft.com/office/drawing/2014/main" id="{BC622846-DB61-3182-E86A-949DCDE6B2BD}"/>
              </a:ext>
            </a:extLst>
          </p:cNvPr>
          <p:cNvSpPr>
            <a:spLocks noGrp="1"/>
          </p:cNvSpPr>
          <p:nvPr>
            <p:ph type="body" sz="quarter" idx="11"/>
          </p:nvPr>
        </p:nvSpPr>
        <p:spPr/>
        <p:txBody>
          <a:bodyPr/>
          <a:lstStyle/>
          <a:p>
            <a:r>
              <a:rPr lang="en-US" dirty="0">
                <a:solidFill>
                  <a:schemeClr val="accent1"/>
                </a:solidFill>
              </a:rPr>
              <a:t>Let’s setup a Spring Boot based project</a:t>
            </a:r>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pic>
        <p:nvPicPr>
          <p:cNvPr id="9" name="Picture 8">
            <a:extLst>
              <a:ext uri="{FF2B5EF4-FFF2-40B4-BE49-F238E27FC236}">
                <a16:creationId xmlns:a16="http://schemas.microsoft.com/office/drawing/2014/main" id="{FE713B5C-8F80-E653-3052-EB15EA058A49}"/>
              </a:ext>
            </a:extLst>
          </p:cNvPr>
          <p:cNvPicPr>
            <a:picLocks noChangeAspect="1"/>
          </p:cNvPicPr>
          <p:nvPr/>
        </p:nvPicPr>
        <p:blipFill>
          <a:blip r:embed="rId3"/>
          <a:stretch>
            <a:fillRect/>
          </a:stretch>
        </p:blipFill>
        <p:spPr>
          <a:xfrm>
            <a:off x="838198" y="3398836"/>
            <a:ext cx="12954000" cy="2438400"/>
          </a:xfrm>
          <a:prstGeom prst="rect">
            <a:avLst/>
          </a:prstGeom>
        </p:spPr>
      </p:pic>
    </p:spTree>
    <p:extLst>
      <p:ext uri="{BB962C8B-B14F-4D97-AF65-F5344CB8AC3E}">
        <p14:creationId xmlns:p14="http://schemas.microsoft.com/office/powerpoint/2010/main" val="266541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DADBD56-9FFB-8C21-CA73-0315D7E08325}"/>
              </a:ext>
            </a:extLst>
          </p:cNvPr>
          <p:cNvPicPr>
            <a:picLocks noChangeAspect="1"/>
          </p:cNvPicPr>
          <p:nvPr/>
        </p:nvPicPr>
        <p:blipFill>
          <a:blip r:embed="rId3"/>
          <a:stretch>
            <a:fillRect/>
          </a:stretch>
        </p:blipFill>
        <p:spPr>
          <a:xfrm>
            <a:off x="838198" y="1460798"/>
            <a:ext cx="12954000" cy="5772150"/>
          </a:xfrm>
          <a:prstGeom prst="rect">
            <a:avLst/>
          </a:prstGeom>
        </p:spPr>
      </p:pic>
      <p:sp>
        <p:nvSpPr>
          <p:cNvPr id="6" name="Title 5"/>
          <p:cNvSpPr>
            <a:spLocks noGrp="1"/>
          </p:cNvSpPr>
          <p:nvPr>
            <p:ph type="title"/>
          </p:nvPr>
        </p:nvSpPr>
        <p:spPr/>
        <p:txBody>
          <a:bodyPr>
            <a:normAutofit/>
          </a:bodyPr>
          <a:lstStyle/>
          <a:p>
            <a:r>
              <a:rPr lang="en-US" dirty="0">
                <a:ea typeface="+mj-lt"/>
                <a:cs typeface="+mj-lt"/>
              </a:rPr>
              <a:t>Spring For Kafka</a:t>
            </a:r>
            <a:endParaRPr lang="ru-RU" dirty="0"/>
          </a:p>
        </p:txBody>
      </p:sp>
      <p:sp>
        <p:nvSpPr>
          <p:cNvPr id="5" name="Rectangle: Single Corner Rounded 3">
            <a:extLst>
              <a:ext uri="{FF2B5EF4-FFF2-40B4-BE49-F238E27FC236}">
                <a16:creationId xmlns:a16="http://schemas.microsoft.com/office/drawing/2014/main" id="{91994B2C-2165-46A4-99A0-7921C65A1197}"/>
              </a:ext>
            </a:extLst>
          </p:cNvPr>
          <p:cNvSpPr/>
          <p:nvPr/>
        </p:nvSpPr>
        <p:spPr>
          <a:xfrm rot="10800000">
            <a:off x="11477625" y="-3"/>
            <a:ext cx="3152768" cy="776048"/>
          </a:xfrm>
          <a:prstGeom prst="round1Rect">
            <a:avLst>
              <a:gd name="adj" fmla="val 39716"/>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11694262" y="1"/>
            <a:ext cx="2719494" cy="776046"/>
          </a:xfrm>
          <a:prstGeom prst="rect">
            <a:avLst/>
          </a:prstGeom>
        </p:spPr>
        <p:txBody>
          <a:bodyPr anchor="ctr"/>
          <a:lst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a:lstStyle>
          <a:p>
            <a:r>
              <a:rPr lang="en-US" sz="1600" b="0" dirty="0">
                <a:solidFill>
                  <a:schemeClr val="bg1"/>
                </a:solidFill>
              </a:rPr>
              <a:t>Kafka Streams</a:t>
            </a:r>
            <a:endParaRPr lang="uk-UA" sz="1600" b="0" dirty="0">
              <a:solidFill>
                <a:schemeClr val="bg1"/>
              </a:solidFill>
            </a:endParaRPr>
          </a:p>
        </p:txBody>
      </p:sp>
      <p:sp>
        <p:nvSpPr>
          <p:cNvPr id="10" name="TextBox 9">
            <a:extLst>
              <a:ext uri="{FF2B5EF4-FFF2-40B4-BE49-F238E27FC236}">
                <a16:creationId xmlns:a16="http://schemas.microsoft.com/office/drawing/2014/main" id="{828D6EFE-D36D-B433-CD65-7D44DA976C0A}"/>
              </a:ext>
            </a:extLst>
          </p:cNvPr>
          <p:cNvSpPr txBox="1"/>
          <p:nvPr/>
        </p:nvSpPr>
        <p:spPr>
          <a:xfrm>
            <a:off x="6751605" y="6636347"/>
            <a:ext cx="7263527" cy="369332"/>
          </a:xfrm>
          <a:prstGeom prst="rect">
            <a:avLst/>
          </a:prstGeom>
          <a:noFill/>
        </p:spPr>
        <p:txBody>
          <a:bodyPr wrap="none" rtlCol="0">
            <a:spAutoFit/>
          </a:bodyPr>
          <a:lstStyle/>
          <a:p>
            <a:pPr algn="l">
              <a:lnSpc>
                <a:spcPct val="90000"/>
              </a:lnSpc>
              <a:spcAft>
                <a:spcPts val="400"/>
              </a:spcAft>
            </a:pPr>
            <a:r>
              <a:rPr lang="en-US" sz="2000" dirty="0">
                <a:solidFill>
                  <a:schemeClr val="accent1"/>
                </a:solidFill>
              </a:rPr>
              <a:t>CAUTION: </a:t>
            </a:r>
            <a:r>
              <a:rPr lang="en-US" sz="2000" dirty="0"/>
              <a:t>do not call </a:t>
            </a:r>
            <a:r>
              <a:rPr lang="en-US" sz="2000" dirty="0" err="1">
                <a:solidFill>
                  <a:schemeClr val="accent1"/>
                </a:solidFill>
                <a:latin typeface="Consolas" panose="020B0609020204030204" pitchFamily="49" charset="0"/>
              </a:rPr>
              <a:t>builder.build</a:t>
            </a:r>
            <a:r>
              <a:rPr lang="en-US" sz="2000" dirty="0">
                <a:solidFill>
                  <a:schemeClr val="accent1"/>
                </a:solidFill>
                <a:latin typeface="Consolas" panose="020B0609020204030204" pitchFamily="49" charset="0"/>
              </a:rPr>
              <a:t>() </a:t>
            </a:r>
            <a:r>
              <a:rPr lang="en-US" sz="2000" dirty="0"/>
              <a:t>- this is Spring's job.</a:t>
            </a:r>
          </a:p>
        </p:txBody>
      </p:sp>
    </p:spTree>
    <p:extLst>
      <p:ext uri="{BB962C8B-B14F-4D97-AF65-F5344CB8AC3E}">
        <p14:creationId xmlns:p14="http://schemas.microsoft.com/office/powerpoint/2010/main" val="102700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DXC">
  <a:themeElements>
    <a:clrScheme name="DXC New Brand Palette">
      <a:dk1>
        <a:srgbClr val="000000"/>
      </a:dk1>
      <a:lt1>
        <a:srgbClr val="FFFFFF"/>
      </a:lt1>
      <a:dk2>
        <a:srgbClr val="D9D9D6"/>
      </a:dk2>
      <a:lt2>
        <a:srgbClr val="FFCD00"/>
      </a:lt2>
      <a:accent1>
        <a:srgbClr val="5F249F"/>
      </a:accent1>
      <a:accent2>
        <a:srgbClr val="00968F"/>
      </a:accent2>
      <a:accent3>
        <a:srgbClr val="00A3E1"/>
      </a:accent3>
      <a:accent4>
        <a:srgbClr val="006975"/>
      </a:accent4>
      <a:accent5>
        <a:srgbClr val="6CC24A"/>
      </a:accent5>
      <a:accent6>
        <a:srgbClr val="ED9B33"/>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txDef>
      <a:spPr>
        <a:noFill/>
      </a:spPr>
      <a:bodyPr wrap="square" rtlCol="0">
        <a:spAutoFit/>
      </a:bodyPr>
      <a:lstStyle>
        <a:defPPr algn="l">
          <a:lnSpc>
            <a:spcPct val="90000"/>
          </a:lnSpc>
          <a:spcAft>
            <a:spcPts val="400"/>
          </a:spcAft>
          <a:defRPr sz="2000" dirty="0"/>
        </a:defPPr>
      </a:lstStyle>
    </a:txDef>
  </a:objectDefaults>
  <a:extraClrSchemeLst/>
  <a:custClrLst>
    <a:custClr name="DXC Bright Purple">
      <a:srgbClr val="5F249F"/>
    </a:custClr>
    <a:custClr name="White">
      <a:srgbClr val="FFFFFF"/>
    </a:custClr>
    <a:custClr name="DXC Light Gray">
      <a:srgbClr val="D9D9D6"/>
    </a:custClr>
    <a:custClr name="DXC Medium Gray">
      <a:srgbClr val="969696"/>
    </a:custClr>
    <a:custClr name="DXC Dark Gray">
      <a:srgbClr val="63666A"/>
    </a:custClr>
    <a:custClr name="Black">
      <a:srgbClr val="000000"/>
    </a:custClr>
    <a:custClr name="DXC Bright Teal">
      <a:srgbClr val="00968F"/>
    </a:custClr>
    <a:custClr name="DXC Blue">
      <a:srgbClr val="00A3E1"/>
    </a:custClr>
    <a:custClr name="DXC Dark Teal">
      <a:srgbClr val="006975"/>
    </a:custClr>
    <a:custClr name="DXC Green">
      <a:srgbClr val="6CC24A"/>
    </a:custClr>
    <a:custClr name="DXC Orange">
      <a:srgbClr val="ED9B33"/>
    </a:custClr>
    <a:custClr name="DXC Gold">
      <a:srgbClr val="FFCD00"/>
    </a:custClr>
    <a:custClr name="DXC Dark Purple">
      <a:srgbClr val="330072"/>
    </a:custClr>
    <a:custClr name="DXC Yellow">
      <a:srgbClr val="F9F048"/>
    </a:custClr>
  </a:custClrLst>
  <a:extLst>
    <a:ext uri="{05A4C25C-085E-4340-85A3-A5531E510DB2}">
      <thm15:themeFamily xmlns:thm15="http://schemas.microsoft.com/office/thememl/2012/main" name="Luxoft_Powerpoint_template+manual_Dec_2021" id="{29F1CA3D-50C0-4110-A821-0F77721E1386}" vid="{25BC799D-1736-4F7D-8187-0710C620F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d35c876-aafd-4110-b926-8e924b76e3a6">
      <Terms xmlns="http://schemas.microsoft.com/office/infopath/2007/PartnerControls"/>
    </lcf76f155ced4ddcb4097134ff3c332f>
    <TaxCatchAll xmlns="168e0357-5b39-4600-91c2-bfff6e89651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685759C4F30514AA1546D4FDCEC3CF1" ma:contentTypeVersion="18" ma:contentTypeDescription="Create a new document." ma:contentTypeScope="" ma:versionID="7e75811bbd23b238b7a3509e6ba8a1c6">
  <xsd:schema xmlns:xsd="http://www.w3.org/2001/XMLSchema" xmlns:xs="http://www.w3.org/2001/XMLSchema" xmlns:p="http://schemas.microsoft.com/office/2006/metadata/properties" xmlns:ns2="447c2993-ad71-4527-9aff-70d2cd651966" xmlns:ns3="cd35c876-aafd-4110-b926-8e924b76e3a6" xmlns:ns4="168e0357-5b39-4600-91c2-bfff6e896513" targetNamespace="http://schemas.microsoft.com/office/2006/metadata/properties" ma:root="true" ma:fieldsID="e17e85bb73ff15e2bb082ac51a48e3e6" ns2:_="" ns3:_="" ns4:_="">
    <xsd:import namespace="447c2993-ad71-4527-9aff-70d2cd651966"/>
    <xsd:import namespace="cd35c876-aafd-4110-b926-8e924b76e3a6"/>
    <xsd:import namespace="168e0357-5b39-4600-91c2-bfff6e896513"/>
    <xsd:element name="properties">
      <xsd:complexType>
        <xsd:sequence>
          <xsd:element name="documentManagement">
            <xsd:complexType>
              <xsd:all>
                <xsd:element ref="ns2:SharedWithUsers" minOccurs="0"/>
                <xsd:element ref="ns3:MediaServiceMetadata" minOccurs="0"/>
                <xsd:element ref="ns3:MediaServiceFastMetadata" minOccurs="0"/>
                <xsd:element ref="ns2:SharedWithDetails" minOccurs="0"/>
                <xsd:element ref="ns3:lcf76f155ced4ddcb4097134ff3c332f" minOccurs="0"/>
                <xsd:element ref="ns4:TaxCatchAll" minOccurs="0"/>
                <xsd:element ref="ns3:MediaServiceOCR" minOccurs="0"/>
                <xsd:element ref="ns3:MediaServiceGenerationTime" minOccurs="0"/>
                <xsd:element ref="ns3:MediaServiceEventHashCode"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7c2993-ad71-4527-9aff-70d2cd651966" elementFormDefault="qualified">
    <xsd:import namespace="http://schemas.microsoft.com/office/2006/documentManagement/types"/>
    <xsd:import namespace="http://schemas.microsoft.com/office/infopath/2007/PartnerControls"/>
    <xsd:element name="SharedWithUsers" ma:index="4" nillable="true" ma:displayName="Shared With" ma:list="UserInfo" ma:SharePointGroup="0" ma:internalName="SharedWithUsers" ma:readOnly="tru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d35c876-aafd-4110-b926-8e924b76e3a6" elementFormDefault="qualified">
    <xsd:import namespace="http://schemas.microsoft.com/office/2006/documentManagement/types"/>
    <xsd:import namespace="http://schemas.microsoft.com/office/infopath/2007/PartnerControls"/>
    <xsd:element name="MediaServiceMetadata" ma:index="5" nillable="true" ma:displayName="MediaServiceMetadata" ma:hidden="true" ma:internalName="MediaServiceMetadata" ma:readOnly="true">
      <xsd:simpleType>
        <xsd:restriction base="dms:Note"/>
      </xsd:simpleType>
    </xsd:element>
    <xsd:element name="MediaServiceFastMetadata" ma:index="6"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18f211cb-e08d-4e65-a875-32590ca7bbf7"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8e0357-5b39-4600-91c2-bfff6e89651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a00e36e-3d62-44df-b6a9-06560a85f158}" ma:internalName="TaxCatchAll" ma:showField="CatchAllData" ma:web="447c2993-ad71-4527-9aff-70d2cd65196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8"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0B601F-1F4D-46C9-90D2-8B075905F6D3}">
  <ds:schemaRefs>
    <ds:schemaRef ds:uri="447c2993-ad71-4527-9aff-70d2cd651966"/>
    <ds:schemaRef ds:uri="http://schemas.microsoft.com/office/2006/metadata/properties"/>
    <ds:schemaRef ds:uri="http://purl.org/dc/dcmitype/"/>
    <ds:schemaRef ds:uri="http://purl.org/dc/term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cd35c876-aafd-4110-b926-8e924b76e3a6"/>
    <ds:schemaRef ds:uri="http://www.w3.org/XML/1998/namespace"/>
    <ds:schemaRef ds:uri="168e0357-5b39-4600-91c2-bfff6e896513"/>
  </ds:schemaRefs>
</ds:datastoreItem>
</file>

<file path=customXml/itemProps2.xml><?xml version="1.0" encoding="utf-8"?>
<ds:datastoreItem xmlns:ds="http://schemas.openxmlformats.org/officeDocument/2006/customXml" ds:itemID="{71BEE685-D058-427C-9735-7E4218DFD150}">
  <ds:schemaRefs>
    <ds:schemaRef ds:uri="http://schemas.microsoft.com/sharepoint/v3/contenttype/forms"/>
  </ds:schemaRefs>
</ds:datastoreItem>
</file>

<file path=customXml/itemProps3.xml><?xml version="1.0" encoding="utf-8"?>
<ds:datastoreItem xmlns:ds="http://schemas.openxmlformats.org/officeDocument/2006/customXml" ds:itemID="{8CF3B988-3070-4D9B-BAB8-B9670FE83E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7c2993-ad71-4527-9aff-70d2cd651966"/>
    <ds:schemaRef ds:uri="cd35c876-aafd-4110-b926-8e924b76e3a6"/>
    <ds:schemaRef ds:uri="168e0357-5b39-4600-91c2-bfff6e8965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1019</TotalTime>
  <Words>2960</Words>
  <Application>Microsoft Office PowerPoint</Application>
  <PresentationFormat>Custom</PresentationFormat>
  <Paragraphs>422</Paragraphs>
  <Slides>75</Slides>
  <Notes>70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Aharoni</vt:lpstr>
      <vt:lpstr>Arial</vt:lpstr>
      <vt:lpstr>Consolas</vt:lpstr>
      <vt:lpstr>Open Sans</vt:lpstr>
      <vt:lpstr>Open Sans Semibold</vt:lpstr>
      <vt:lpstr>1_DXC</vt:lpstr>
      <vt:lpstr>Module 7:  Kafka Streams</vt:lpstr>
      <vt:lpstr>When to use streaming?</vt:lpstr>
      <vt:lpstr>When to NOT use streaming?</vt:lpstr>
      <vt:lpstr>Initial setup</vt:lpstr>
      <vt:lpstr>The simplest Kafka Streams application</vt:lpstr>
      <vt:lpstr>What is a stream topology?</vt:lpstr>
      <vt:lpstr>The simplest topology</vt:lpstr>
      <vt:lpstr>We all prefer Spring for Kafka</vt:lpstr>
      <vt:lpstr>Spring For Kafka</vt:lpstr>
      <vt:lpstr>Spring For Kafka - config</vt:lpstr>
      <vt:lpstr>Terminal action</vt:lpstr>
      <vt:lpstr>The simplest data pipeline</vt:lpstr>
      <vt:lpstr>Filtering</vt:lpstr>
      <vt:lpstr>Modifying record value</vt:lpstr>
      <vt:lpstr>Map values how many times you want</vt:lpstr>
      <vt:lpstr>Multiple separate streams</vt:lpstr>
      <vt:lpstr>Complex topology graph</vt:lpstr>
      <vt:lpstr>Topology graph is very hard to understand from code</vt:lpstr>
      <vt:lpstr>Visualize the topology</vt:lpstr>
      <vt:lpstr>Let’s name the nodes</vt:lpstr>
      <vt:lpstr>Visualize again</vt:lpstr>
      <vt:lpstr>Branching</vt:lpstr>
      <vt:lpstr>Branching for complex streams</vt:lpstr>
      <vt:lpstr>Change the data type down the stream</vt:lpstr>
      <vt:lpstr>Choosing output topic name</vt:lpstr>
      <vt:lpstr>What was branched may come together: merging</vt:lpstr>
      <vt:lpstr>Complex merging</vt:lpstr>
      <vt:lpstr>Multiple output records from one input record</vt:lpstr>
      <vt:lpstr>Changing the keys</vt:lpstr>
      <vt:lpstr>Changing the keys and values simultaneously</vt:lpstr>
      <vt:lpstr>If there is a map(), there should be flatMap()</vt:lpstr>
      <vt:lpstr>Avro support </vt:lpstr>
      <vt:lpstr>Avro support </vt:lpstr>
      <vt:lpstr>Stateful processing DSL API </vt:lpstr>
      <vt:lpstr>Aggregations</vt:lpstr>
      <vt:lpstr>Grouping API</vt:lpstr>
      <vt:lpstr>Grouping API</vt:lpstr>
      <vt:lpstr>Grouping: real life example</vt:lpstr>
      <vt:lpstr>Grouping example - requirements</vt:lpstr>
      <vt:lpstr>Grouping example 1</vt:lpstr>
      <vt:lpstr>Grouping example 2</vt:lpstr>
      <vt:lpstr>Grouping example 3</vt:lpstr>
      <vt:lpstr>Grouping example 4</vt:lpstr>
      <vt:lpstr>Grouping example 4</vt:lpstr>
      <vt:lpstr>Grouping example 4</vt:lpstr>
      <vt:lpstr>Data locality</vt:lpstr>
      <vt:lpstr>Failure recovery and fault tolerance</vt:lpstr>
      <vt:lpstr>Processing guarantees</vt:lpstr>
      <vt:lpstr>Windowed aggregation</vt:lpstr>
      <vt:lpstr>Windowed aggregation</vt:lpstr>
      <vt:lpstr>Windowed aggregation</vt:lpstr>
      <vt:lpstr>Windowed aggregation</vt:lpstr>
      <vt:lpstr>Windowing example</vt:lpstr>
      <vt:lpstr>Time in Kafka Streams</vt:lpstr>
      <vt:lpstr>TimestampExtractor</vt:lpstr>
      <vt:lpstr>TimestampExtractor</vt:lpstr>
      <vt:lpstr>TimestampExtractor</vt:lpstr>
      <vt:lpstr>Windowing - grace</vt:lpstr>
      <vt:lpstr>Windowing – suppressing events</vt:lpstr>
      <vt:lpstr>KStream vs. KTable</vt:lpstr>
      <vt:lpstr>How to create a KTable</vt:lpstr>
      <vt:lpstr>KTable - example</vt:lpstr>
      <vt:lpstr>Interactive Query support</vt:lpstr>
      <vt:lpstr>Interactive Query</vt:lpstr>
      <vt:lpstr>Interactive Query</vt:lpstr>
      <vt:lpstr>KTable – example 2</vt:lpstr>
      <vt:lpstr>KTable – factors to consider</vt:lpstr>
      <vt:lpstr>Joins</vt:lpstr>
      <vt:lpstr>KStream to KTable joins</vt:lpstr>
      <vt:lpstr>KStream to KStream joins</vt:lpstr>
      <vt:lpstr>KStream to KStream joins</vt:lpstr>
      <vt:lpstr>Links</vt:lpstr>
      <vt:lpstr>PowerPoint Presentation</vt:lpstr>
      <vt:lpstr>Thank you!</vt:lpstr>
      <vt:lpstr>PowerPoint Presentation</vt:lpstr>
    </vt:vector>
  </TitlesOfParts>
  <Manager/>
  <Company>Luxoft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training  course title</dc:title>
  <dc:subject/>
  <dc:creator>Mishenko, Andrii</dc:creator>
  <cp:keywords/>
  <dc:description/>
  <cp:lastModifiedBy>Gawron, Leszek (DXC Luxoft)</cp:lastModifiedBy>
  <cp:revision>52</cp:revision>
  <dcterms:created xsi:type="dcterms:W3CDTF">2022-06-01T11:26:12Z</dcterms:created>
  <dcterms:modified xsi:type="dcterms:W3CDTF">2024-02-20T13:24:44Z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0x0101008685759C4F30514AA1546D4FDCEC3CF1</vt:lpwstr>
  </property>
  <property fmtid="{D5CDD505-2E9C-101B-9397-08002B2CF9AE}" pid="3" name="MediaServiceImageTags">
    <vt:lpwstr/>
  </property>
</Properties>
</file>